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01_0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6"/>
  </p:notesMasterIdLst>
  <p:sldIdLst>
    <p:sldId id="256" r:id="rId5"/>
    <p:sldId id="277" r:id="rId6"/>
    <p:sldId id="257" r:id="rId7"/>
    <p:sldId id="260" r:id="rId8"/>
    <p:sldId id="261" r:id="rId9"/>
    <p:sldId id="259" r:id="rId10"/>
    <p:sldId id="291" r:id="rId11"/>
    <p:sldId id="279" r:id="rId12"/>
    <p:sldId id="292" r:id="rId13"/>
    <p:sldId id="293" r:id="rId14"/>
    <p:sldId id="284" r:id="rId15"/>
    <p:sldId id="285" r:id="rId16"/>
    <p:sldId id="288" r:id="rId17"/>
    <p:sldId id="272" r:id="rId18"/>
    <p:sldId id="263" r:id="rId19"/>
    <p:sldId id="264" r:id="rId20"/>
    <p:sldId id="265" r:id="rId21"/>
    <p:sldId id="267" r:id="rId22"/>
    <p:sldId id="274" r:id="rId23"/>
    <p:sldId id="275" r:id="rId24"/>
    <p:sldId id="276" r:id="rId25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6" userDrawn="1">
          <p15:clr>
            <a:srgbClr val="A4A3A4"/>
          </p15:clr>
        </p15:guide>
        <p15:guide id="2" pos="21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2E118B-8E0D-6483-42B0-630BB550DA10}" name="Jennifer Boone" initials="JB" userId="S::jboone@skateabnwtnun.ca::86c7c59f-5d06-4e17-8cc6-b1031bac9de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  <a:srgbClr val="EC008C"/>
    <a:srgbClr val="0033A0"/>
    <a:srgbClr val="7A85E0"/>
    <a:srgbClr val="C88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8FBD38-164A-3C48-DD15-A58B0BFF94EE}" v="80" dt="2026-10-26T01:35:29.850"/>
    <p1510:client id="{6D1D9955-BB79-73D2-D441-EB77645EF365}" v="1" dt="2026-10-26T01:48:42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4379" autoAdjust="0"/>
  </p:normalViewPr>
  <p:slideViewPr>
    <p:cSldViewPr snapToGrid="0" snapToObjects="1">
      <p:cViewPr varScale="1">
        <p:scale>
          <a:sx n="60" d="100"/>
          <a:sy n="60" d="100"/>
        </p:scale>
        <p:origin x="2514" y="66"/>
      </p:cViewPr>
      <p:guideLst>
        <p:guide orient="horz" pos="3566"/>
        <p:guide pos="217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58" d="100"/>
          <a:sy n="58" d="100"/>
        </p:scale>
        <p:origin x="3197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modernComment_101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145DFF9-483C-441B-BA75-554EB8E64344}" authorId="{832E118B-8E0D-6483-42B0-630BB550DA10}" created="2026-10-24T18:25:11.572">
    <pc:sldMkLst xmlns:pc="http://schemas.microsoft.com/office/powerpoint/2013/main/command">
      <pc:docMk/>
      <pc:sldMk cId="0" sldId="257"/>
    </pc:sldMkLst>
    <p188:txBody>
      <a:bodyPr/>
      <a:lstStyle/>
      <a:p>
        <a:r>
          <a:rPr lang="en-US"/>
          <a:t>[@Donella Swan]
​
Should we be tying in this presentation to areas we talked about in SS workshop? ​
 (See bottom)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29035-8F13-15BD-4267-DCA3674AB6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937992" y="457545"/>
            <a:ext cx="3226490" cy="2419261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7FBF80-8B87-9EDA-1EA5-DA5B2856F1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2725" y="8918575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A28385-64EF-4D6F-B431-DCFF6BF68AE7}" type="slidenum">
              <a:rPr lang="en-CA" smtClean="0"/>
              <a:t>‹#›</a:t>
            </a:fld>
            <a:endParaRPr lang="en-CA"/>
          </a:p>
        </p:txBody>
      </p:sp>
      <p:sp>
        <p:nvSpPr>
          <p:cNvPr id="4" name="Notes Placeholder 3">
            <a:extLst>
              <a:ext uri="{FF2B5EF4-FFF2-40B4-BE49-F238E27FC236}">
                <a16:creationId xmlns:a16="http://schemas.microsoft.com/office/drawing/2014/main" id="{E1147BD9-2787-64BD-D543-B878553B28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3180522"/>
            <a:ext cx="5683250" cy="503479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840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57" userDrawn="1">
          <p15:clr>
            <a:srgbClr val="F26B43"/>
          </p15:clr>
        </p15:guide>
        <p15:guide id="2" pos="2237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lIns="94229" tIns="47114" rIns="94229" bIns="47114"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F0F7B-B878-065A-8943-DC524ACCB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CE62BA-A664-958B-90C2-577EAEB209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010044-440A-8DB5-CF1C-E01D3CD9CB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>
            <a:extLst>
              <a:ext uri="{FF2B5EF4-FFF2-40B4-BE49-F238E27FC236}">
                <a16:creationId xmlns:a16="http://schemas.microsoft.com/office/drawing/2014/main" id="{DF8FFC75-FD36-DAE4-2839-26FC4B672E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146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3A941-CBB1-5765-7BA7-E2EFF4970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93CBE6-CDDF-BF17-8565-82FD1D2637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21DE64-3C99-E9AB-CD5A-850C427EFD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>
            <a:extLst>
              <a:ext uri="{FF2B5EF4-FFF2-40B4-BE49-F238E27FC236}">
                <a16:creationId xmlns:a16="http://schemas.microsoft.com/office/drawing/2014/main" id="{F5FFE5FA-FC1F-17D7-1363-7BC57B6A48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4115952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B751BB-5314-9AA8-9330-B2E3FA67D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708C6-43BC-B798-B369-80BFE8EC8C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5A6E0E-3212-88C1-CC37-57F846B4AE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>
            <a:extLst>
              <a:ext uri="{FF2B5EF4-FFF2-40B4-BE49-F238E27FC236}">
                <a16:creationId xmlns:a16="http://schemas.microsoft.com/office/drawing/2014/main" id="{79772487-C016-361D-6F39-33A13B38FF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12461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472CF-0C23-A1BE-CA84-99FE72632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F3910-A688-02B1-BA7B-BBA8B59060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3E6933-BD37-B992-CEE5-89D2264C7D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>
            <a:extLst>
              <a:ext uri="{FF2B5EF4-FFF2-40B4-BE49-F238E27FC236}">
                <a16:creationId xmlns:a16="http://schemas.microsoft.com/office/drawing/2014/main" id="{7C7AED76-4F9E-362C-F481-ECC01810A8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430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DBEFA-A489-E73B-6061-1A5622E0D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662B9-A1F2-5E7F-3618-E324D3C449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653105-8066-99E5-55F7-510A1E1FE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>
            <a:extLst>
              <a:ext uri="{FF2B5EF4-FFF2-40B4-BE49-F238E27FC236}">
                <a16:creationId xmlns:a16="http://schemas.microsoft.com/office/drawing/2014/main" id="{5CDD81AE-334E-0EC2-E19B-9FB85CE05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4370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AC783-0CD9-4782-A51A-5E200244F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0C98A4-84CC-F79D-A610-1C9F476272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125C69-9B5C-FD21-82E9-0D3443EBCD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>
            <a:extLst>
              <a:ext uri="{FF2B5EF4-FFF2-40B4-BE49-F238E27FC236}">
                <a16:creationId xmlns:a16="http://schemas.microsoft.com/office/drawing/2014/main" id="{4B36BAE1-4D35-EB6D-4D09-E9FC4B36AF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9132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b="1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401763" y="457200"/>
            <a:ext cx="4298950" cy="2419350"/>
          </a:xfrm>
        </p:spPr>
      </p:sp>
      <p:sp>
        <p:nvSpPr>
          <p:cNvPr id="3" name="Slide Number Placeholder 2"/>
          <p:cNvSpPr>
            <a:spLocks noGrp="1"/>
          </p:cNvSpPr>
          <p:nvPr>
            <p:ph type="sldNum" sz="quarter" idx="5"/>
          </p:nvPr>
        </p:nvSpPr>
        <p:spPr/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6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3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1_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463290" cy="6858000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/>
          <p:cNvSpPr txBox="1"/>
          <p:nvPr/>
        </p:nvSpPr>
        <p:spPr>
          <a:xfrm>
            <a:off x="493776" y="2009394"/>
            <a:ext cx="2777490" cy="1352678"/>
          </a:xfrm>
          <a:prstGeom prst="rect">
            <a:avLst/>
          </a:prstGeom>
          <a:noFill/>
        </p:spPr>
        <p:txBody>
          <a:bodyPr wrap="square" lIns="27432" tIns="13716" rIns="27432">
            <a:spAutoFit/>
          </a:bodyPr>
          <a:lstStyle/>
          <a:p>
            <a:r>
              <a:rPr sz="2800" dirty="0">
                <a:solidFill>
                  <a:schemeClr val="bg1"/>
                </a:solidFill>
              </a:rPr>
              <a:t>CLUB DISPUTE</a:t>
            </a:r>
          </a:p>
          <a:p>
            <a:r>
              <a:rPr sz="2800" dirty="0">
                <a:solidFill>
                  <a:schemeClr val="bg1"/>
                </a:solidFill>
              </a:rPr>
              <a:t>RESOLUTION</a:t>
            </a:r>
          </a:p>
          <a:p>
            <a:r>
              <a:rPr sz="2800" dirty="0">
                <a:solidFill>
                  <a:schemeClr val="bg1"/>
                </a:solidFill>
              </a:rPr>
              <a:t>WORKSHOP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14350" y="3902202"/>
            <a:ext cx="1371600" cy="54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TextBox 4"/>
          <p:cNvSpPr txBox="1"/>
          <p:nvPr/>
        </p:nvSpPr>
        <p:spPr>
          <a:xfrm>
            <a:off x="507492" y="4149090"/>
            <a:ext cx="2729484" cy="614014"/>
          </a:xfrm>
          <a:prstGeom prst="rect">
            <a:avLst/>
          </a:prstGeom>
          <a:noFill/>
        </p:spPr>
        <p:txBody>
          <a:bodyPr wrap="square" lIns="27432" tIns="13716" rIns="27432">
            <a:spAutoFit/>
          </a:bodyPr>
          <a:lstStyle/>
          <a:p>
            <a:r>
              <a:rPr dirty="0">
                <a:solidFill>
                  <a:schemeClr val="bg1"/>
                </a:solidFill>
              </a:rPr>
              <a:t>Fair processes, confident decisions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6223323" y="1618297"/>
            <a:ext cx="2897124" cy="36214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4D3E4-3C6F-5F48-6B2E-DEF7805B8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59112BE-40E4-FA3E-B2C3-D7CF5C4BAA95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9FEF4C-AAB7-CAD4-553C-05A312AB06A2}"/>
              </a:ext>
            </a:extLst>
          </p:cNvPr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9CD213-F167-0065-26F5-7DCA2726E206}"/>
              </a:ext>
            </a:extLst>
          </p:cNvPr>
          <p:cNvSpPr txBox="1"/>
          <p:nvPr/>
        </p:nvSpPr>
        <p:spPr>
          <a:xfrm>
            <a:off x="11384280" y="6437376"/>
            <a:ext cx="594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1349F7-A62F-92DE-8290-418A424A62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" t="-449" r="7768" b="18413"/>
          <a:stretch>
            <a:fillRect/>
          </a:stretch>
        </p:blipFill>
        <p:spPr>
          <a:xfrm>
            <a:off x="319852" y="938847"/>
            <a:ext cx="10599023" cy="515690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174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12A5B"/>
                </a:solidFill>
              </a:defRPr>
            </a:pPr>
            <a:r>
              <a:rPr sz="2900" b="1">
                <a:solidFill>
                  <a:srgbClr val="0033A0"/>
                </a:solidFill>
              </a:rPr>
              <a:t>Why we are here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" y="1938528"/>
            <a:ext cx="5239512" cy="1915667"/>
          </a:xfrm>
          <a:prstGeom prst="roundRect">
            <a:avLst/>
          </a:prstGeom>
          <a:solidFill>
            <a:srgbClr val="EF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2084832"/>
            <a:ext cx="4910328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033A0"/>
                </a:solidFill>
              </a:defRPr>
            </a:pPr>
            <a:r>
              <a:rPr>
                <a:solidFill>
                  <a:srgbClr val="0033A0"/>
                </a:solidFill>
              </a:rPr>
              <a:t>PREVENT ESCALATION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569464"/>
            <a:ext cx="4910328" cy="1202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505A6E"/>
                </a:solidFill>
              </a:defRPr>
            </a:pPr>
            <a:r>
              <a:t>Recognize concerns early and respond constructively.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60" y="1938528"/>
            <a:ext cx="5239512" cy="1915667"/>
          </a:xfrm>
          <a:prstGeom prst="roundRect">
            <a:avLst/>
          </a:prstGeom>
          <a:solidFill>
            <a:srgbClr val="EF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45352" y="2084832"/>
            <a:ext cx="4910328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033A0"/>
                </a:solidFill>
              </a:defRPr>
            </a:pPr>
            <a:r>
              <a:rPr>
                <a:solidFill>
                  <a:srgbClr val="0033A0"/>
                </a:solidFill>
              </a:rPr>
              <a:t>RESOLVE FAIRLY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5352" y="2569464"/>
            <a:ext cx="4910328" cy="1202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505A6E"/>
                </a:solidFill>
              </a:defRPr>
            </a:pPr>
            <a:r>
              <a:t>Choose the right process and apply appropriate safeguards.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" y="4064508"/>
            <a:ext cx="5239512" cy="1915667"/>
          </a:xfrm>
          <a:prstGeom prst="roundRect">
            <a:avLst/>
          </a:prstGeom>
          <a:solidFill>
            <a:srgbClr val="EF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4210812"/>
            <a:ext cx="4910328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033A0"/>
                </a:solidFill>
              </a:defRPr>
            </a:pPr>
            <a:r>
              <a:rPr>
                <a:solidFill>
                  <a:srgbClr val="0033A0"/>
                </a:solidFill>
              </a:rPr>
              <a:t>KNOW WHEN TO ASK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4695444"/>
            <a:ext cx="4910328" cy="1202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505A6E"/>
                </a:solidFill>
              </a:defRPr>
            </a:pPr>
            <a:r>
              <a:t>Understand the support available to your club.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7746" y="4695444"/>
            <a:ext cx="55299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05A6E"/>
                </a:solidFill>
              </a:defRPr>
            </a:pPr>
            <a:r>
              <a:rPr lang="en-US" sz="1400" b="1" i="1" dirty="0"/>
              <a:t>G</a:t>
            </a:r>
            <a:r>
              <a:rPr sz="1400" b="1" i="1" dirty="0"/>
              <a:t>oal: less heavy lifting for clubs, more consistency and fairer outcomes.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>
            <a:extLst>
              <a:ext uri="{FF2B5EF4-FFF2-40B4-BE49-F238E27FC236}">
                <a16:creationId xmlns:a16="http://schemas.microsoft.com/office/drawing/2014/main" id="{390BF069-2502-459D-7F43-DA4D7878F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800" b="1">
                <a:solidFill>
                  <a:srgbClr val="0033A0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Why complaints escalate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" y="1810512"/>
            <a:ext cx="5330952" cy="1645920"/>
          </a:xfrm>
          <a:prstGeom prst="roundRect">
            <a:avLst/>
          </a:prstGeom>
          <a:solidFill>
            <a:srgbClr val="EFF4F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9AFD12-B4FF-0306-B9D6-98C01CCC4FDF}"/>
              </a:ext>
            </a:extLst>
          </p:cNvPr>
          <p:cNvGrpSpPr/>
          <p:nvPr/>
        </p:nvGrpSpPr>
        <p:grpSpPr>
          <a:xfrm>
            <a:off x="868680" y="1956816"/>
            <a:ext cx="4928616" cy="1097280"/>
            <a:chOff x="804671" y="1865376"/>
            <a:chExt cx="3374136" cy="691735"/>
          </a:xfrm>
        </p:grpSpPr>
        <p:sp>
          <p:nvSpPr>
            <p:cNvPr id="14" name="TextBox 13"/>
            <p:cNvSpPr txBox="1"/>
            <p:nvPr/>
          </p:nvSpPr>
          <p:spPr>
            <a:xfrm>
              <a:off x="804671" y="1865376"/>
              <a:ext cx="3374136" cy="329321"/>
            </a:xfrm>
            <a:prstGeom prst="rect">
              <a:avLst/>
            </a:prstGeom>
            <a:noFill/>
          </p:spPr>
          <p:txBody>
            <a:bodyPr wrap="square" lIns="73152" tIns="36576">
              <a:spAutoFit/>
            </a:bodyPr>
            <a:lstStyle/>
            <a:p>
              <a:pPr algn="l"/>
              <a:r>
                <a:rPr sz="1600" b="1">
                  <a:solidFill>
                    <a:srgbClr val="0033A0"/>
                  </a:solidFill>
                  <a:latin typeface="Aptos"/>
                </a:rPr>
                <a:t>NOT HEARD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04671" y="2258568"/>
              <a:ext cx="3374136" cy="298543"/>
            </a:xfrm>
            <a:prstGeom prst="rect">
              <a:avLst/>
            </a:prstGeom>
            <a:noFill/>
          </p:spPr>
          <p:txBody>
            <a:bodyPr wrap="square" lIns="73152" tIns="36576">
              <a:spAutoFit/>
            </a:bodyPr>
            <a:lstStyle/>
            <a:p>
              <a:pPr algn="l"/>
              <a:r>
                <a:rPr sz="1400" b="0" dirty="0">
                  <a:solidFill>
                    <a:srgbClr val="162A58"/>
                  </a:solidFill>
                  <a:latin typeface="Aptos"/>
                </a:rPr>
                <a:t>No clear response or acknowledgement</a:t>
              </a: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6263640" y="1810512"/>
            <a:ext cx="5330952" cy="1645920"/>
          </a:xfrm>
          <a:prstGeom prst="roundRect">
            <a:avLst/>
          </a:prstGeom>
          <a:solidFill>
            <a:srgbClr val="FF6161">
              <a:alpha val="24000"/>
            </a:srgbClr>
          </a:solidFill>
          <a:ln>
            <a:solidFill>
              <a:srgbClr val="D7E0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1B44AD5-D016-9FC8-0C60-0D75736ED564}"/>
              </a:ext>
            </a:extLst>
          </p:cNvPr>
          <p:cNvGrpSpPr/>
          <p:nvPr/>
        </p:nvGrpSpPr>
        <p:grpSpPr>
          <a:xfrm>
            <a:off x="6464807" y="1956816"/>
            <a:ext cx="4928616" cy="1097280"/>
            <a:chOff x="4782312" y="1865376"/>
            <a:chExt cx="3374136" cy="691735"/>
          </a:xfrm>
        </p:grpSpPr>
        <p:sp>
          <p:nvSpPr>
            <p:cNvPr id="17" name="TextBox 16"/>
            <p:cNvSpPr txBox="1"/>
            <p:nvPr/>
          </p:nvSpPr>
          <p:spPr>
            <a:xfrm>
              <a:off x="4782312" y="1865376"/>
              <a:ext cx="3374136" cy="329321"/>
            </a:xfrm>
            <a:prstGeom prst="rect">
              <a:avLst/>
            </a:prstGeom>
            <a:noFill/>
          </p:spPr>
          <p:txBody>
            <a:bodyPr wrap="square" lIns="73152" tIns="36576">
              <a:spAutoFit/>
            </a:bodyPr>
            <a:lstStyle/>
            <a:p>
              <a:pPr algn="l"/>
              <a:r>
                <a:rPr sz="1600" b="1">
                  <a:solidFill>
                    <a:srgbClr val="0033A0"/>
                  </a:solidFill>
                  <a:latin typeface="Aptos"/>
                </a:rPr>
                <a:t>UNCLEAR ROLES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82312" y="2258568"/>
              <a:ext cx="3374136" cy="298543"/>
            </a:xfrm>
            <a:prstGeom prst="rect">
              <a:avLst/>
            </a:prstGeom>
            <a:noFill/>
          </p:spPr>
          <p:txBody>
            <a:bodyPr wrap="square" lIns="73152" tIns="36576">
              <a:spAutoFit/>
            </a:bodyPr>
            <a:lstStyle/>
            <a:p>
              <a:pPr algn="l"/>
              <a:r>
                <a:rPr sz="1400" b="0">
                  <a:solidFill>
                    <a:srgbClr val="162A58"/>
                  </a:solidFill>
                  <a:latin typeface="Aptos"/>
                </a:rPr>
                <a:t>Expectations or authority misunderstood</a:t>
              </a: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667512" y="3767328"/>
            <a:ext cx="5330952" cy="1645920"/>
          </a:xfrm>
          <a:prstGeom prst="roundRect">
            <a:avLst/>
          </a:prstGeom>
          <a:solidFill>
            <a:srgbClr val="E2F5E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584CB9-29CA-9DD6-71C7-9D5AB0C42D78}"/>
              </a:ext>
            </a:extLst>
          </p:cNvPr>
          <p:cNvGrpSpPr/>
          <p:nvPr/>
        </p:nvGrpSpPr>
        <p:grpSpPr>
          <a:xfrm>
            <a:off x="868680" y="3913632"/>
            <a:ext cx="4928616" cy="1097280"/>
            <a:chOff x="804671" y="3493008"/>
            <a:chExt cx="3374136" cy="691735"/>
          </a:xfrm>
        </p:grpSpPr>
        <p:sp>
          <p:nvSpPr>
            <p:cNvPr id="20" name="TextBox 19"/>
            <p:cNvSpPr txBox="1"/>
            <p:nvPr/>
          </p:nvSpPr>
          <p:spPr>
            <a:xfrm>
              <a:off x="804671" y="3493008"/>
              <a:ext cx="3374136" cy="329321"/>
            </a:xfrm>
            <a:prstGeom prst="rect">
              <a:avLst/>
            </a:prstGeom>
            <a:noFill/>
          </p:spPr>
          <p:txBody>
            <a:bodyPr wrap="square" lIns="73152" tIns="36576">
              <a:spAutoFit/>
            </a:bodyPr>
            <a:lstStyle/>
            <a:p>
              <a:pPr algn="l"/>
              <a:r>
                <a:rPr sz="1600" b="1">
                  <a:solidFill>
                    <a:srgbClr val="0033A0"/>
                  </a:solidFill>
                  <a:latin typeface="Aptos"/>
                </a:rPr>
                <a:t>PERCEIVED BIAS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04671" y="3886200"/>
              <a:ext cx="3374136" cy="298543"/>
            </a:xfrm>
            <a:prstGeom prst="rect">
              <a:avLst/>
            </a:prstGeom>
            <a:noFill/>
          </p:spPr>
          <p:txBody>
            <a:bodyPr wrap="square" lIns="73152" tIns="36576">
              <a:spAutoFit/>
            </a:bodyPr>
            <a:lstStyle/>
            <a:p>
              <a:pPr algn="l"/>
              <a:r>
                <a:rPr sz="1400" b="0">
                  <a:solidFill>
                    <a:srgbClr val="162A58"/>
                  </a:solidFill>
                  <a:latin typeface="Aptos"/>
                </a:rPr>
                <a:t>Relationships or interests unaddressed</a:t>
              </a:r>
            </a:p>
          </p:txBody>
        </p:sp>
      </p:grpSp>
      <p:sp>
        <p:nvSpPr>
          <p:cNvPr id="22" name="Rounded Rectangle 21"/>
          <p:cNvSpPr/>
          <p:nvPr/>
        </p:nvSpPr>
        <p:spPr>
          <a:xfrm>
            <a:off x="6263640" y="3767328"/>
            <a:ext cx="5330952" cy="1645920"/>
          </a:xfrm>
          <a:prstGeom prst="roundRect">
            <a:avLst/>
          </a:prstGeom>
          <a:solidFill>
            <a:srgbClr val="C88F42">
              <a:alpha val="26000"/>
            </a:srgbClr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30F3E4-C872-FAAA-8AB6-4D0F2E8E6AC0}"/>
              </a:ext>
            </a:extLst>
          </p:cNvPr>
          <p:cNvGrpSpPr/>
          <p:nvPr/>
        </p:nvGrpSpPr>
        <p:grpSpPr>
          <a:xfrm>
            <a:off x="6464807" y="3913632"/>
            <a:ext cx="4928616" cy="1097280"/>
            <a:chOff x="4782312" y="3493008"/>
            <a:chExt cx="3374136" cy="691735"/>
          </a:xfrm>
        </p:grpSpPr>
        <p:sp>
          <p:nvSpPr>
            <p:cNvPr id="23" name="TextBox 22"/>
            <p:cNvSpPr txBox="1"/>
            <p:nvPr/>
          </p:nvSpPr>
          <p:spPr>
            <a:xfrm>
              <a:off x="4782312" y="3493008"/>
              <a:ext cx="3374136" cy="329321"/>
            </a:xfrm>
            <a:prstGeom prst="rect">
              <a:avLst/>
            </a:prstGeom>
            <a:noFill/>
          </p:spPr>
          <p:txBody>
            <a:bodyPr wrap="square" lIns="73152" tIns="36576">
              <a:spAutoFit/>
            </a:bodyPr>
            <a:lstStyle/>
            <a:p>
              <a:pPr algn="l"/>
              <a:r>
                <a:rPr sz="1600" b="1">
                  <a:solidFill>
                    <a:srgbClr val="0033A0"/>
                  </a:solidFill>
                  <a:latin typeface="Aptos"/>
                </a:rPr>
                <a:t>DECIDED TOO SOON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82312" y="3886200"/>
              <a:ext cx="3374136" cy="298543"/>
            </a:xfrm>
            <a:prstGeom prst="rect">
              <a:avLst/>
            </a:prstGeom>
            <a:noFill/>
          </p:spPr>
          <p:txBody>
            <a:bodyPr wrap="square" lIns="73152" tIns="36576">
              <a:spAutoFit/>
            </a:bodyPr>
            <a:lstStyle/>
            <a:p>
              <a:pPr algn="l"/>
              <a:r>
                <a:rPr sz="1400" b="0">
                  <a:solidFill>
                    <a:srgbClr val="162A58"/>
                  </a:solidFill>
                  <a:latin typeface="Aptos"/>
                </a:rPr>
                <a:t>Perspectives not considered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1384280" y="6400800"/>
            <a:ext cx="365760" cy="22860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r>
              <a:t>4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719161BE-DC5F-F692-B1BC-2BAF6F346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12A5B"/>
                </a:solidFill>
              </a:defRPr>
            </a:pPr>
            <a:r>
              <a:rPr sz="2900" b="1">
                <a:solidFill>
                  <a:srgbClr val="0033A0"/>
                </a:solidFill>
              </a:rPr>
              <a:t>A practical approach to difficult conversations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" y="1938528"/>
            <a:ext cx="5239512" cy="1915667"/>
          </a:xfrm>
          <a:prstGeom prst="roundRect">
            <a:avLst/>
          </a:prstGeom>
          <a:solidFill>
            <a:srgbClr val="EF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86384" y="2084832"/>
            <a:ext cx="4910328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033A0"/>
                </a:solidFill>
              </a:defRPr>
            </a:pPr>
            <a:r>
              <a:rPr>
                <a:solidFill>
                  <a:srgbClr val="0033A0"/>
                </a:solidFill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569464"/>
            <a:ext cx="4910328" cy="1202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505A6E"/>
                </a:solidFill>
              </a:defRPr>
            </a:pPr>
            <a:r>
              <a:t>Understand what happened and what matters to the person.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80760" y="1938528"/>
            <a:ext cx="5239512" cy="1915667"/>
          </a:xfrm>
          <a:prstGeom prst="roundRect">
            <a:avLst/>
          </a:prstGeom>
          <a:solidFill>
            <a:srgbClr val="EF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45352" y="2084832"/>
            <a:ext cx="4910328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033A0"/>
                </a:solidFill>
              </a:defRPr>
            </a:pPr>
            <a:r>
              <a:rPr>
                <a:solidFill>
                  <a:srgbClr val="0033A0"/>
                </a:solidFill>
              </a:rPr>
              <a:t>CLARIFY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5352" y="2569464"/>
            <a:ext cx="4910328" cy="1202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505A6E"/>
                </a:solidFill>
              </a:defRPr>
            </a:pPr>
            <a:r>
              <a:t>Explain the rule, role or decision-making authority.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" y="4064508"/>
            <a:ext cx="5239512" cy="1915667"/>
          </a:xfrm>
          <a:prstGeom prst="roundRect">
            <a:avLst/>
          </a:prstGeom>
          <a:solidFill>
            <a:srgbClr val="EF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86384" y="4210812"/>
            <a:ext cx="4910328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033A0"/>
                </a:solidFill>
              </a:defRPr>
            </a:pPr>
            <a:r>
              <a:rPr>
                <a:solidFill>
                  <a:srgbClr val="0033A0"/>
                </a:solidFill>
              </a:rPr>
              <a:t>EXPLORE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4695444"/>
            <a:ext cx="4910328" cy="1202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505A6E"/>
                </a:solidFill>
              </a:defRPr>
            </a:pPr>
            <a:r>
              <a:t>Invite perspectives and consider workable solutions.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80760" y="4064508"/>
            <a:ext cx="5239512" cy="1915667"/>
          </a:xfrm>
          <a:prstGeom prst="roundRect">
            <a:avLst/>
          </a:prstGeom>
          <a:solidFill>
            <a:srgbClr val="EFF4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45352" y="4210812"/>
            <a:ext cx="4910328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0033A0"/>
                </a:solidFill>
              </a:defRPr>
            </a:pPr>
            <a:r>
              <a:rPr>
                <a:solidFill>
                  <a:srgbClr val="0033A0"/>
                </a:solidFill>
              </a:rPr>
              <a:t>CONFIRM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5352" y="4695444"/>
            <a:ext cx="4910328" cy="1202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0">
                <a:solidFill>
                  <a:srgbClr val="505A6E"/>
                </a:solidFill>
              </a:defRPr>
            </a:pPr>
            <a:r>
              <a:t>Agree on next steps, a contact and follow-up.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6355080"/>
            <a:ext cx="10515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05A6E"/>
                </a:solidFill>
              </a:defRPr>
            </a:pPr>
            <a:r>
              <a:rPr sz="1600" i="1" dirty="0"/>
              <a:t>Use a neutral person where appropriate. Informal discussions do not impose findings or discipline.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>
            <a:extLst>
              <a:ext uri="{FF2B5EF4-FFF2-40B4-BE49-F238E27FC236}">
                <a16:creationId xmlns:a16="http://schemas.microsoft.com/office/drawing/2014/main" id="{7B053C65-23A5-D4A7-A524-9B39E4BD9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800" b="1">
                <a:solidFill>
                  <a:srgbClr val="0033A0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Start with the right pathway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7512" y="1810512"/>
            <a:ext cx="5330952" cy="1645920"/>
          </a:xfrm>
          <a:prstGeom prst="roundRect">
            <a:avLst/>
          </a:prstGeom>
          <a:solidFill>
            <a:srgbClr val="EFF4F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1938528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GENERAL DISPUTE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350008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Program, policy or operational concern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810512"/>
            <a:ext cx="5330952" cy="1645920"/>
          </a:xfrm>
          <a:prstGeom prst="roundRect">
            <a:avLst/>
          </a:prstGeom>
          <a:solidFill>
            <a:srgbClr val="F8FAFD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64807" y="1938528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MALTREATMENT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7" y="2350008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Applicable Safe Sport mechanism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65576" y="3767328"/>
            <a:ext cx="5330952" cy="1645920"/>
          </a:xfrm>
          <a:prstGeom prst="roundRect">
            <a:avLst/>
          </a:prstGeom>
          <a:solidFill>
            <a:srgbClr val="E2F5E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666744" y="3895344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OTHER PROCESS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66744" y="4306824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Employment, elections, bylaws, specific appeals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384280" y="6400800"/>
            <a:ext cx="365760" cy="22860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r>
              <a:t>7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0DCDA3FD-F3B1-B273-2F43-A46C1C9D1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FCCEC-98DE-665D-6139-718A9682E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2E715A-3A3D-FEFB-1ED2-0B767395E6D2}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B41F7F-CFC0-815E-1676-60D0728CD405}"/>
              </a:ext>
            </a:extLst>
          </p:cNvPr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07FBD8-8D91-9F9E-849A-46F28949CC2C}"/>
              </a:ext>
            </a:extLst>
          </p:cNvPr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800" b="1">
                <a:solidFill>
                  <a:srgbClr val="0033A0"/>
                </a:solidFill>
                <a:latin typeface="Aptos"/>
              </a:defRPr>
            </a:pPr>
            <a:r>
              <a:rPr lang="en-US" sz="2900" b="1" dirty="0">
                <a:solidFill>
                  <a:srgbClr val="0033A0"/>
                </a:solidFill>
              </a:rPr>
              <a:t>How this works for a Club/School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BA2E96-5917-E9EE-1E87-0F4DE2CF06A1}"/>
              </a:ext>
            </a:extLst>
          </p:cNvPr>
          <p:cNvSpPr txBox="1"/>
          <p:nvPr/>
        </p:nvSpPr>
        <p:spPr>
          <a:xfrm>
            <a:off x="11384280" y="6437376"/>
            <a:ext cx="5943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10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CBCB69-DD53-5D08-6E12-097E76ACF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247" y="1572768"/>
            <a:ext cx="7315200" cy="48463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F46CF9-1E54-FD38-FB44-A5C3B5E31DB9}"/>
              </a:ext>
            </a:extLst>
          </p:cNvPr>
          <p:cNvSpPr txBox="1"/>
          <p:nvPr/>
        </p:nvSpPr>
        <p:spPr>
          <a:xfrm>
            <a:off x="822960" y="6455664"/>
            <a:ext cx="1060704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100" i="1" dirty="0">
                <a:solidFill>
                  <a:schemeClr val="bg1">
                    <a:lumMod val="50000"/>
                  </a:schemeClr>
                </a:solidFill>
              </a:rPr>
              <a:t>Informal Resolution is encouraged where appropriate, but is not mandatory. Matters requiring another designated process must be referred accordingly.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893FE01C-B5D0-0779-A57C-A44BAAC74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920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518CE-ED11-76C9-5261-D3DF47552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1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2800" b="1">
                <a:solidFill>
                  <a:srgbClr val="142B4E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Why we have a common Dispute Resolution Policy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764792"/>
            <a:ext cx="5266944" cy="1591056"/>
          </a:xfrm>
          <a:prstGeom prst="roundRect">
            <a:avLst/>
          </a:prstGeom>
          <a:solidFill>
            <a:srgbClr val="EFF4F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1247" y="1892807"/>
            <a:ext cx="4864607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CONSISTENCY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304288"/>
            <a:ext cx="4864607" cy="996695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One shared approach for clubs and the Section.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764792"/>
            <a:ext cx="5266944" cy="1591056"/>
          </a:xfrm>
          <a:prstGeom prst="roundRect">
            <a:avLst/>
          </a:prstGeom>
          <a:solidFill>
            <a:srgbClr val="FF6161">
              <a:alpha val="24000"/>
            </a:srgbClr>
          </a:solidFill>
          <a:ln>
            <a:solidFill>
              <a:srgbClr val="D7E0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73368" y="1892807"/>
            <a:ext cx="4864607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EARLY RESOLUTION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304288"/>
            <a:ext cx="4864607" cy="996695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Address concerns collaboratively where appropriate.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657600"/>
            <a:ext cx="5266944" cy="1591056"/>
          </a:xfrm>
          <a:prstGeom prst="roundRect">
            <a:avLst/>
          </a:prstGeom>
          <a:solidFill>
            <a:srgbClr val="E2F5E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7" y="3785615"/>
            <a:ext cx="4864607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 dirty="0">
                <a:solidFill>
                  <a:srgbClr val="0033A0"/>
                </a:solidFill>
              </a:rPr>
              <a:t>RIGHT PATHWAY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4197096"/>
            <a:ext cx="4864607" cy="996695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Refer Safe Sport and other designated matters to the correct process.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657600"/>
            <a:ext cx="5266944" cy="1591056"/>
          </a:xfrm>
          <a:prstGeom prst="roundRect">
            <a:avLst/>
          </a:prstGeom>
          <a:solidFill>
            <a:srgbClr val="C88F42">
              <a:alpha val="26000"/>
            </a:srgbClr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373368" y="3785615"/>
            <a:ext cx="4864607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 dirty="0">
                <a:solidFill>
                  <a:srgbClr val="0033A0"/>
                </a:solidFill>
              </a:rPr>
              <a:t>FORMAL SAFEGUARDS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4197096"/>
            <a:ext cx="4864607" cy="996695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A fair, proportionate process when informal resolution is insufficient.</a:t>
            </a:r>
          </a:p>
        </p:txBody>
      </p:sp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6BB6FC43-D836-E47E-F0D5-15A997CB7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538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1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2800" b="1">
                <a:solidFill>
                  <a:srgbClr val="142B4E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Informal Resolution: six practical steps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" y="1755648"/>
            <a:ext cx="3639312" cy="1581912"/>
          </a:xfrm>
          <a:prstGeom prst="roundRect">
            <a:avLst/>
          </a:prstGeom>
          <a:solidFill>
            <a:srgbClr val="0033A0">
              <a:alpha val="2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883664"/>
            <a:ext cx="323697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1  UNDERSTAND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95144"/>
            <a:ext cx="3236976" cy="987552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Identify the issue, people involved, outcome sought and correct pathway.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80559" y="1755648"/>
            <a:ext cx="3639312" cy="1581912"/>
          </a:xfrm>
          <a:prstGeom prst="roundRect">
            <a:avLst/>
          </a:prstGeom>
          <a:solidFill>
            <a:srgbClr val="FF6161">
              <a:alpha val="24000"/>
            </a:srgbClr>
          </a:solidFill>
          <a:ln>
            <a:solidFill>
              <a:srgbClr val="D7E0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81727" y="1883664"/>
            <a:ext cx="323697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2  CLARIFY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81727" y="2295144"/>
            <a:ext cx="3236976" cy="987552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Review relevant policies, decisions, roles and expectations.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39327" y="1755648"/>
            <a:ext cx="3639312" cy="1581912"/>
          </a:xfrm>
          <a:prstGeom prst="roundRect">
            <a:avLst/>
          </a:prstGeom>
          <a:solidFill>
            <a:srgbClr val="EC008C">
              <a:alpha val="2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40496" y="1883664"/>
            <a:ext cx="323697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3  COMMUNICATE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0496" y="2295144"/>
            <a:ext cx="3236976" cy="987552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Invite constructive conversation and explore solutions.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" y="3657600"/>
            <a:ext cx="3639312" cy="1581912"/>
          </a:xfrm>
          <a:prstGeom prst="roundRect">
            <a:avLst/>
          </a:prstGeom>
          <a:solidFill>
            <a:srgbClr val="7A85E0">
              <a:alpha val="37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" y="3785615"/>
            <a:ext cx="323697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4  NEUTRAL HELP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4197096"/>
            <a:ext cx="3236976" cy="987552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Consider a conflict-free facilitator or mediator.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80559" y="3657600"/>
            <a:ext cx="3639312" cy="1581912"/>
          </a:xfrm>
          <a:prstGeom prst="roundRect">
            <a:avLst/>
          </a:prstGeom>
          <a:solidFill>
            <a:srgbClr val="E2F5E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681727" y="3785615"/>
            <a:ext cx="323697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5  DOCUMENT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81727" y="4197096"/>
            <a:ext cx="3236976" cy="987552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Record material agreements, responsibilities and follow-up.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39327" y="3657600"/>
            <a:ext cx="3639312" cy="1581912"/>
          </a:xfrm>
          <a:prstGeom prst="roundRect">
            <a:avLst/>
          </a:prstGeom>
          <a:solidFill>
            <a:srgbClr val="C88F42">
              <a:alpha val="26000"/>
            </a:srgbClr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540496" y="3785615"/>
            <a:ext cx="323697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6  REASSESS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40496" y="4197096"/>
            <a:ext cx="3236976" cy="987552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If unresolved or inappropriate, consider the formal or designated process.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806440"/>
            <a:ext cx="10881360" cy="50292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500" b="0">
                <a:solidFill>
                  <a:srgbClr val="546477"/>
                </a:solidFill>
                <a:latin typeface="Aptos"/>
              </a:defRPr>
            </a:pPr>
            <a:r>
              <a:t>Flexible steps—not a mandatory sequence. Participation and agreement remain voluntary.</a:t>
            </a:r>
          </a:p>
        </p:txBody>
      </p:sp>
      <p:pic>
        <p:nvPicPr>
          <p:cNvPr id="26" name="Picture 25" descr="image.png">
            <a:extLst>
              <a:ext uri="{FF2B5EF4-FFF2-40B4-BE49-F238E27FC236}">
                <a16:creationId xmlns:a16="http://schemas.microsoft.com/office/drawing/2014/main" id="{B9CFC9C6-5BBD-570B-D657-2CC569886D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900" b="1">
                <a:solidFill>
                  <a:srgbClr val="0033A0"/>
                </a:solidFill>
              </a:rPr>
              <a:t>Informal Resolution: what it can—and cannot—do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3736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1">
                <a:solidFill>
                  <a:srgbClr val="0033A0"/>
                </a:solidFill>
                <a:latin typeface="Aptos"/>
              </a:defRPr>
            </a:pPr>
            <a:r>
              <a:t>Informal resolution CAN: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331720"/>
            <a:ext cx="480060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52D54"/>
                </a:solidFill>
                <a:latin typeface="Aptos"/>
              </a:defRPr>
            </a:pPr>
            <a:r>
              <a:t>• Clarify expectations and misunderstandings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990087"/>
            <a:ext cx="480060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52D54"/>
                </a:solidFill>
                <a:latin typeface="Aptos"/>
              </a:defRPr>
            </a:pPr>
            <a:r>
              <a:t>• Support voluntary practical solutions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648456"/>
            <a:ext cx="480060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52D54"/>
                </a:solidFill>
                <a:latin typeface="Aptos"/>
              </a:defRPr>
            </a:pPr>
            <a:r>
              <a:t>• Include neutral or culturally appropriate assistance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1737360"/>
            <a:ext cx="493776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300" b="1">
                <a:solidFill>
                  <a:srgbClr val="0033A0"/>
                </a:solidFill>
                <a:latin typeface="Aptos"/>
              </a:defRPr>
            </a:pPr>
            <a:r>
              <a:t>Informal resolution CANNOT: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80060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52D54"/>
                </a:solidFill>
                <a:latin typeface="Aptos"/>
              </a:defRPr>
            </a:pPr>
            <a:r>
              <a:t>• Require someone to agree or settle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2990087"/>
            <a:ext cx="480060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52D54"/>
                </a:solidFill>
                <a:latin typeface="Aptos"/>
              </a:defRPr>
            </a:pPr>
            <a:r>
              <a:t>• Impose binding findings or discipline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3648456"/>
            <a:ext cx="4800600" cy="612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152D54"/>
                </a:solidFill>
                <a:latin typeface="Aptos"/>
              </a:defRPr>
            </a:pPr>
            <a:r>
              <a:t>• Replace a designated reporting process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937760"/>
            <a:ext cx="10561320" cy="749808"/>
          </a:xfrm>
          <a:prstGeom prst="roundRect">
            <a:avLst/>
          </a:prstGeom>
          <a:solidFill>
            <a:srgbClr val="EB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97280" y="5157216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152D54"/>
                </a:solidFill>
                <a:latin typeface="Aptos"/>
              </a:defRPr>
            </a:pPr>
            <a:r>
              <a:t>Privacy, impartiality and an opportunity to be heard still matter.</a:t>
            </a:r>
          </a:p>
        </p:txBody>
      </p:sp>
      <p:pic>
        <p:nvPicPr>
          <p:cNvPr id="17" name="Picture 16" descr="image.png">
            <a:extLst>
              <a:ext uri="{FF2B5EF4-FFF2-40B4-BE49-F238E27FC236}">
                <a16:creationId xmlns:a16="http://schemas.microsoft.com/office/drawing/2014/main" id="{1E29E91E-3EAE-2B62-A820-23C885AFC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A297E-6C89-AE6F-F28D-883BFEE2F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1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2800" b="1">
                <a:solidFill>
                  <a:srgbClr val="142B4E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When should we consider a Formal Process?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" y="1810512"/>
            <a:ext cx="5330952" cy="1645920"/>
          </a:xfrm>
          <a:prstGeom prst="roundRect">
            <a:avLst/>
          </a:prstGeom>
          <a:solidFill>
            <a:srgbClr val="EFF4F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938528"/>
            <a:ext cx="492861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UNRESOLVED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50008"/>
            <a:ext cx="4928616" cy="105156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A reasonable informal attempt has not resolved the matter.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10512"/>
            <a:ext cx="5330952" cy="1645920"/>
          </a:xfrm>
          <a:prstGeom prst="roundRect">
            <a:avLst/>
          </a:prstGeom>
          <a:solidFill>
            <a:srgbClr val="EE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64807" y="1938528"/>
            <a:ext cx="4928616" cy="289310"/>
          </a:xfrm>
          <a:prstGeom prst="rect">
            <a:avLst/>
          </a:prstGeom>
          <a:noFill/>
        </p:spPr>
        <p:txBody>
          <a:bodyPr wrap="square" lIns="22860" tIns="13716" rIns="22860" bIns="13716" anchor="t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BINDING </a:t>
            </a:r>
            <a:r>
              <a:rPr lang="en-US">
                <a:solidFill>
                  <a:srgbClr val="0033A0"/>
                </a:solidFill>
              </a:rPr>
              <a:t>DECISION</a:t>
            </a:r>
            <a:endParaRPr>
              <a:solidFill>
                <a:srgbClr val="0033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64807" y="2350008"/>
            <a:ext cx="4928616" cy="105156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Disputed facts or responsibility need a binding determination.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7512" y="3767328"/>
            <a:ext cx="5330952" cy="1645920"/>
          </a:xfrm>
          <a:prstGeom prst="roundRect">
            <a:avLst/>
          </a:prstGeom>
          <a:solidFill>
            <a:srgbClr val="EE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3895344"/>
            <a:ext cx="492861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SIGNIFICANT CONSEQUENCES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4928616" cy="105156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Discipline or a significant non-consensual restriction is being considered.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767328"/>
            <a:ext cx="5330952" cy="1645920"/>
          </a:xfrm>
          <a:prstGeom prst="roundRect">
            <a:avLst/>
          </a:prstGeom>
          <a:solidFill>
            <a:srgbClr val="EE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64807" y="3895344"/>
            <a:ext cx="4928616" cy="33832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7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FAIRNESS CONCERNS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7" y="4306824"/>
            <a:ext cx="4928616" cy="105156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600" b="0">
                <a:solidFill>
                  <a:srgbClr val="142B4E"/>
                </a:solidFill>
                <a:latin typeface="Aptos"/>
              </a:defRPr>
            </a:pPr>
            <a:r>
              <a:t>Conflicts, power imbalances or other circumstances require formal safeguards.</a:t>
            </a:r>
          </a:p>
        </p:txBody>
      </p:sp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629B6939-12A2-78B5-7A34-8DD582DAA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98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2E572-16B6-8543-4BFA-69AF8C62E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11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pPr>
              <a:defRPr sz="2800" b="1">
                <a:solidFill>
                  <a:srgbClr val="142B4E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Who administers the Formal Process?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" y="1810512"/>
            <a:ext cx="5330952" cy="1645920"/>
          </a:xfrm>
          <a:prstGeom prst="roundRect">
            <a:avLst/>
          </a:prstGeom>
          <a:solidFill>
            <a:srgbClr val="EE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938528"/>
            <a:ext cx="4928616" cy="28931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r>
              <a:rPr sz="1700" b="1" dirty="0">
                <a:solidFill>
                  <a:srgbClr val="0033A0"/>
                </a:solidFill>
                <a:latin typeface="Aptos"/>
              </a:rPr>
              <a:t>CLUB ADMINISTRATION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350008"/>
            <a:ext cx="4928616" cy="105156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r>
              <a:rPr sz="1700">
                <a:solidFill>
                  <a:srgbClr val="172D54"/>
                </a:solidFill>
                <a:latin typeface="Aptos"/>
              </a:rPr>
              <a:t>A club ordinarily administers its own dispute when it can do so fairly, independently and effectively.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10512"/>
            <a:ext cx="5330952" cy="1645920"/>
          </a:xfrm>
          <a:prstGeom prst="roundRect">
            <a:avLst/>
          </a:prstGeom>
          <a:solidFill>
            <a:srgbClr val="FF6161">
              <a:alpha val="24000"/>
            </a:srgbClr>
          </a:solidFill>
          <a:ln>
            <a:solidFill>
              <a:srgbClr val="D7E0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64807" y="1938528"/>
            <a:ext cx="4928616" cy="28931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r>
              <a:rPr sz="1700" b="1" dirty="0">
                <a:solidFill>
                  <a:srgbClr val="0033A0"/>
                </a:solidFill>
                <a:latin typeface="Aptos"/>
              </a:rPr>
              <a:t>INDEPENDENT SUPPORT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64807" y="2350008"/>
            <a:ext cx="4928616" cy="105156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r>
              <a:rPr sz="1700">
                <a:solidFill>
                  <a:srgbClr val="172D54"/>
                </a:solidFill>
                <a:latin typeface="Aptos"/>
              </a:rPr>
              <a:t>The club arranges independent assistance where needed, including a Case Manager for a Formal Process.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67512" y="3767328"/>
            <a:ext cx="5330952" cy="1645920"/>
          </a:xfrm>
          <a:prstGeom prst="roundRect">
            <a:avLst/>
          </a:prstGeom>
          <a:solidFill>
            <a:srgbClr val="E2F5E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3895344"/>
            <a:ext cx="4928616" cy="28931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r>
              <a:rPr sz="1700" b="1" dirty="0">
                <a:solidFill>
                  <a:srgbClr val="0033A0"/>
                </a:solidFill>
                <a:latin typeface="Aptos"/>
              </a:rPr>
              <a:t>SECTION INVOLVEMENT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4928616" cy="105156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r>
              <a:rPr sz="1700">
                <a:solidFill>
                  <a:srgbClr val="172D54"/>
                </a:solidFill>
                <a:latin typeface="Aptos"/>
              </a:rPr>
              <a:t>The Section may arrange administration in defined circumstances, such as conflicts, multiple clubs or lack of fair local capacity.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3767328"/>
            <a:ext cx="5330952" cy="1645920"/>
          </a:xfrm>
          <a:prstGeom prst="roundRect">
            <a:avLst/>
          </a:prstGeom>
          <a:solidFill>
            <a:srgbClr val="C88F42">
              <a:alpha val="26000"/>
            </a:srgbClr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64807" y="3895344"/>
            <a:ext cx="4928616" cy="28931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r>
              <a:rPr sz="1700" b="1" dirty="0">
                <a:solidFill>
                  <a:srgbClr val="0033A0"/>
                </a:solidFill>
                <a:latin typeface="Aptos"/>
              </a:rPr>
              <a:t>FORMAL PROCESS &amp; SAFEGUARDS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64807" y="4306824"/>
            <a:ext cx="4928616" cy="1051560"/>
          </a:xfrm>
          <a:prstGeom prst="rect">
            <a:avLst/>
          </a:prstGeom>
          <a:noFill/>
        </p:spPr>
        <p:txBody>
          <a:bodyPr wrap="square" lIns="22860" tIns="13716" rIns="22860" bIns="13716">
            <a:spAutoFit/>
          </a:bodyPr>
          <a:lstStyle/>
          <a:p>
            <a:r>
              <a:rPr sz="1700">
                <a:solidFill>
                  <a:srgbClr val="172D54"/>
                </a:solidFill>
                <a:latin typeface="Aptos"/>
              </a:rPr>
              <a:t>Independent Case Manager → proportionate process → fair opportunity to respond → written decision if required.</a:t>
            </a:r>
          </a:p>
        </p:txBody>
      </p:sp>
      <p:pic>
        <p:nvPicPr>
          <p:cNvPr id="19" name="Picture 18" descr="image.png">
            <a:extLst>
              <a:ext uri="{FF2B5EF4-FFF2-40B4-BE49-F238E27FC236}">
                <a16:creationId xmlns:a16="http://schemas.microsoft.com/office/drawing/2014/main" id="{978D8203-6EDE-7C9D-2055-80433826D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75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6F4C1-6853-BAA6-9A1A-CE8A87487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02EDAD-A7BA-FF78-FFC1-82AD7EF50597}"/>
              </a:ext>
            </a:extLst>
          </p:cNvPr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12A5B"/>
                </a:solidFill>
              </a:defRPr>
            </a:pPr>
            <a:r>
              <a:rPr sz="2900" b="1">
                <a:solidFill>
                  <a:srgbClr val="0033A0"/>
                </a:solidFill>
              </a:rPr>
              <a:t>What outcomes are possible?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F8288F5-91F3-5CCD-D628-572C2CBCBC55}"/>
              </a:ext>
            </a:extLst>
          </p:cNvPr>
          <p:cNvGrpSpPr/>
          <p:nvPr/>
        </p:nvGrpSpPr>
        <p:grpSpPr>
          <a:xfrm>
            <a:off x="758952" y="1580796"/>
            <a:ext cx="4983479" cy="1069848"/>
            <a:chOff x="758952" y="2020824"/>
            <a:chExt cx="4983479" cy="1069848"/>
          </a:xfrm>
        </p:grpSpPr>
        <p:sp>
          <p:nvSpPr>
            <p:cNvPr id="6" name="Rectangle 5"/>
            <p:cNvSpPr/>
            <p:nvPr/>
          </p:nvSpPr>
          <p:spPr>
            <a:xfrm>
              <a:off x="758952" y="2203704"/>
              <a:ext cx="91440" cy="420624"/>
            </a:xfrm>
            <a:prstGeom prst="rect">
              <a:avLst/>
            </a:prstGeom>
            <a:solidFill>
              <a:srgbClr val="0033A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33271" y="2020824"/>
              <a:ext cx="470916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2100" b="1">
                  <a:solidFill>
                    <a:srgbClr val="152D54"/>
                  </a:solidFill>
                  <a:latin typeface="Aptos"/>
                </a:defRPr>
              </a:pPr>
              <a:r>
                <a:rPr>
                  <a:solidFill>
                    <a:srgbClr val="0033A0"/>
                  </a:solidFill>
                </a:rPr>
                <a:t>CLARIFY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33271" y="2496312"/>
              <a:ext cx="4709160" cy="5943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700" b="0">
                  <a:solidFill>
                    <a:srgbClr val="4E5B6C"/>
                  </a:solidFill>
                  <a:latin typeface="Aptos"/>
                </a:defRPr>
              </a:pPr>
              <a:r>
                <a:t>Education, guidance, expectations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36FE2A7-85E1-EABE-65D0-D6ACCA97CE38}"/>
              </a:ext>
            </a:extLst>
          </p:cNvPr>
          <p:cNvGrpSpPr/>
          <p:nvPr/>
        </p:nvGrpSpPr>
        <p:grpSpPr>
          <a:xfrm>
            <a:off x="763502" y="2654035"/>
            <a:ext cx="4983481" cy="1069848"/>
            <a:chOff x="6355079" y="2020824"/>
            <a:chExt cx="4983481" cy="1069848"/>
          </a:xfrm>
        </p:grpSpPr>
        <p:sp>
          <p:nvSpPr>
            <p:cNvPr id="9" name="Rectangle 8"/>
            <p:cNvSpPr/>
            <p:nvPr/>
          </p:nvSpPr>
          <p:spPr>
            <a:xfrm>
              <a:off x="6355079" y="2203704"/>
              <a:ext cx="91440" cy="420624"/>
            </a:xfrm>
            <a:prstGeom prst="rect">
              <a:avLst/>
            </a:prstGeom>
            <a:solidFill>
              <a:srgbClr val="0033A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29400" y="2020824"/>
              <a:ext cx="470916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2100" b="1">
                  <a:solidFill>
                    <a:srgbClr val="152D54"/>
                  </a:solidFill>
                  <a:latin typeface="Aptos"/>
                </a:defRPr>
              </a:pPr>
              <a:r>
                <a:rPr>
                  <a:solidFill>
                    <a:srgbClr val="0033A0"/>
                  </a:solidFill>
                </a:rPr>
                <a:t>CORRECT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29400" y="2496312"/>
              <a:ext cx="4709160" cy="5943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700" b="0">
                  <a:solidFill>
                    <a:srgbClr val="4E5B6C"/>
                  </a:solidFill>
                  <a:latin typeface="Aptos"/>
                </a:defRPr>
              </a:pPr>
              <a:r>
                <a:t>Action plans and policy compliance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B8BD22-AC16-30BD-D038-26B5E9C0DD5E}"/>
              </a:ext>
            </a:extLst>
          </p:cNvPr>
          <p:cNvGrpSpPr/>
          <p:nvPr/>
        </p:nvGrpSpPr>
        <p:grpSpPr>
          <a:xfrm>
            <a:off x="758952" y="3730795"/>
            <a:ext cx="4983479" cy="1069848"/>
            <a:chOff x="758952" y="3977640"/>
            <a:chExt cx="4983479" cy="1069848"/>
          </a:xfrm>
        </p:grpSpPr>
        <p:sp>
          <p:nvSpPr>
            <p:cNvPr id="12" name="Rectangle 11"/>
            <p:cNvSpPr/>
            <p:nvPr/>
          </p:nvSpPr>
          <p:spPr>
            <a:xfrm>
              <a:off x="758952" y="4160520"/>
              <a:ext cx="91440" cy="420624"/>
            </a:xfrm>
            <a:prstGeom prst="rect">
              <a:avLst/>
            </a:prstGeom>
            <a:solidFill>
              <a:srgbClr val="0033A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33271" y="3977640"/>
              <a:ext cx="470916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2100" b="1">
                  <a:solidFill>
                    <a:srgbClr val="152D54"/>
                  </a:solidFill>
                  <a:latin typeface="Aptos"/>
                </a:defRPr>
              </a:pPr>
              <a:r>
                <a:rPr>
                  <a:solidFill>
                    <a:srgbClr val="0033A0"/>
                  </a:solidFill>
                </a:rPr>
                <a:t>RESTORE OR SET CONDITIONS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33271" y="4453128"/>
              <a:ext cx="4709160" cy="5943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700" b="0">
                  <a:solidFill>
                    <a:srgbClr val="4E5B6C"/>
                  </a:solidFill>
                  <a:latin typeface="Aptos"/>
                </a:defRPr>
              </a:pPr>
              <a:r>
                <a:t>Participation, roles and proportionate restrictions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E65D858-9FE2-E1A8-A225-B97BE9E4E503}"/>
              </a:ext>
            </a:extLst>
          </p:cNvPr>
          <p:cNvGrpSpPr/>
          <p:nvPr/>
        </p:nvGrpSpPr>
        <p:grpSpPr>
          <a:xfrm>
            <a:off x="763502" y="4954288"/>
            <a:ext cx="4983481" cy="1069848"/>
            <a:chOff x="6355079" y="3977640"/>
            <a:chExt cx="4983481" cy="1069848"/>
          </a:xfrm>
        </p:grpSpPr>
        <p:sp>
          <p:nvSpPr>
            <p:cNvPr id="15" name="Rectangle 14"/>
            <p:cNvSpPr/>
            <p:nvPr/>
          </p:nvSpPr>
          <p:spPr>
            <a:xfrm>
              <a:off x="6355079" y="4160520"/>
              <a:ext cx="91440" cy="420624"/>
            </a:xfrm>
            <a:prstGeom prst="rect">
              <a:avLst/>
            </a:prstGeom>
            <a:solidFill>
              <a:srgbClr val="0033A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629400" y="3977640"/>
              <a:ext cx="4709160" cy="4114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2100" b="1">
                  <a:solidFill>
                    <a:srgbClr val="152D54"/>
                  </a:solidFill>
                  <a:latin typeface="Aptos"/>
                </a:defRPr>
              </a:pPr>
              <a:r>
                <a:rPr>
                  <a:solidFill>
                    <a:srgbClr val="0033A0"/>
                  </a:solidFill>
                </a:rPr>
                <a:t>FOLLOW THROUGH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29400" y="4453128"/>
              <a:ext cx="4709160" cy="5943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 sz="1700" b="0">
                  <a:solidFill>
                    <a:srgbClr val="4E5B6C"/>
                  </a:solidFill>
                  <a:latin typeface="Aptos"/>
                </a:defRPr>
              </a:pPr>
              <a:r>
                <a:t>Monitoring and implementation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28060" y="2882077"/>
            <a:ext cx="5095742" cy="15696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400" b="1">
                <a:solidFill>
                  <a:srgbClr val="183668"/>
                </a:solidFill>
                <a:latin typeface="Aptos"/>
              </a:defRPr>
            </a:pPr>
            <a:r>
              <a:rPr sz="1600">
                <a:solidFill>
                  <a:srgbClr val="FF6161"/>
                </a:solidFill>
              </a:rPr>
              <a:t>AFTER THE OUTCOME </a:t>
            </a:r>
            <a:br>
              <a:rPr lang="en-US" sz="1600" dirty="0">
                <a:solidFill>
                  <a:srgbClr val="FF6161"/>
                </a:solidFill>
              </a:rPr>
            </a:br>
            <a:br>
              <a:rPr lang="en-US" sz="1600" dirty="0">
                <a:solidFill>
                  <a:srgbClr val="FF6161"/>
                </a:solidFill>
              </a:rPr>
            </a:br>
            <a:r>
              <a:rPr lang="en-US" sz="1600">
                <a:solidFill>
                  <a:srgbClr val="FF6161"/>
                </a:solidFill>
              </a:rPr>
              <a:t>• </a:t>
            </a:r>
            <a:r>
              <a:rPr sz="1600">
                <a:solidFill>
                  <a:srgbClr val="FF6161"/>
                </a:solidFill>
              </a:rPr>
              <a:t>Implement decisions  </a:t>
            </a:r>
            <a:br>
              <a:rPr lang="en-US" sz="1600" dirty="0">
                <a:solidFill>
                  <a:srgbClr val="FF6161"/>
                </a:solidFill>
              </a:rPr>
            </a:br>
            <a:r>
              <a:rPr sz="1600">
                <a:solidFill>
                  <a:srgbClr val="FF6161"/>
                </a:solidFill>
              </a:rPr>
              <a:t>•  Share only what is necessary  </a:t>
            </a:r>
            <a:br>
              <a:rPr lang="en-US" sz="1600" dirty="0">
                <a:solidFill>
                  <a:srgbClr val="FF6161"/>
                </a:solidFill>
              </a:rPr>
            </a:br>
            <a:r>
              <a:rPr sz="1600">
                <a:solidFill>
                  <a:srgbClr val="FF6161"/>
                </a:solidFill>
              </a:rPr>
              <a:t>•  Protect privacy  </a:t>
            </a:r>
            <a:br>
              <a:rPr lang="en-US" sz="1600" dirty="0">
                <a:solidFill>
                  <a:srgbClr val="FF6161"/>
                </a:solidFill>
              </a:rPr>
            </a:br>
            <a:r>
              <a:rPr sz="1600">
                <a:solidFill>
                  <a:srgbClr val="FF6161"/>
                </a:solidFill>
              </a:rPr>
              <a:t>•  </a:t>
            </a:r>
            <a:r>
              <a:rPr sz="1600" dirty="0">
                <a:solidFill>
                  <a:srgbClr val="FF6161"/>
                </a:solidFill>
              </a:rPr>
              <a:t>Keep appropriate records</a:t>
            </a:r>
            <a:endParaRPr lang="en-US" sz="1600" dirty="0">
              <a:solidFill>
                <a:srgbClr val="FF6161"/>
              </a:solidFill>
            </a:endParaRPr>
          </a:p>
        </p:txBody>
      </p:sp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1C7D98C3-C45C-38FE-DEF0-465F87062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07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800" b="1">
                <a:solidFill>
                  <a:srgbClr val="0033A0"/>
                </a:solidFill>
                <a:latin typeface="Aptos"/>
              </a:defRPr>
            </a:pPr>
            <a:r>
              <a:rPr sz="2900" b="1" dirty="0">
                <a:solidFill>
                  <a:srgbClr val="0033A0"/>
                </a:solidFill>
              </a:rPr>
              <a:t>Appeals: an important distinction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" y="1810512"/>
            <a:ext cx="5330952" cy="1645920"/>
          </a:xfrm>
          <a:prstGeom prst="roundRect">
            <a:avLst/>
          </a:prstGeom>
          <a:solidFill>
            <a:srgbClr val="EFF4F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1938528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NOT A REHEARING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350008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Disagreement alone is not an appeal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810512"/>
            <a:ext cx="5330952" cy="1645920"/>
          </a:xfrm>
          <a:prstGeom prst="roundRect">
            <a:avLst/>
          </a:prstGeom>
          <a:solidFill>
            <a:srgbClr val="F8FAFD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64807" y="1938528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r>
              <a:rPr sz="1800" b="1">
                <a:solidFill>
                  <a:srgbClr val="0033A0"/>
                </a:solidFill>
              </a:rPr>
              <a:t>WHEN CAN YOU APPEAL?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7" y="2350008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r>
              <a:t>Only when an applicable policy, bylaw, agreement or law allows it.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65576" y="3767328"/>
            <a:ext cx="5330952" cy="1645920"/>
          </a:xfrm>
          <a:prstGeom prst="roundRect">
            <a:avLst/>
          </a:prstGeom>
          <a:solidFill>
            <a:srgbClr val="E2F5E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666744" y="3895344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DEFINED GROUNDS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66744" y="4306824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Applicable grounds and timelines govern</a:t>
            </a:r>
          </a:p>
        </p:txBody>
      </p:sp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968" y="292608"/>
            <a:ext cx="643738" cy="804672"/>
          </a:xfrm>
          <a:prstGeom prst="rect">
            <a:avLst/>
          </a:prstGeom>
        </p:spPr>
      </p:pic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8878EA88-7D3A-B261-326A-96247ACFF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800" b="1">
                <a:solidFill>
                  <a:srgbClr val="0033A0"/>
                </a:solidFill>
                <a:latin typeface="Aptos"/>
              </a:defRPr>
            </a:pPr>
            <a:r>
              <a:rPr sz="2900" b="1" dirty="0">
                <a:solidFill>
                  <a:srgbClr val="0033A0"/>
                </a:solidFill>
              </a:rPr>
              <a:t>Procedural fairness: what does it mean?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60165" y="2062509"/>
            <a:ext cx="3703320" cy="1417320"/>
          </a:xfrm>
          <a:prstGeom prst="roundRect">
            <a:avLst/>
          </a:prstGeom>
          <a:solidFill>
            <a:srgbClr val="EFF4F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124756" y="2208813"/>
            <a:ext cx="337413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NOTICE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4756" y="2602005"/>
            <a:ext cx="3374136" cy="8046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Know the issue and material information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37805" y="2062509"/>
            <a:ext cx="3703320" cy="1417320"/>
          </a:xfrm>
          <a:prstGeom prst="roundRect">
            <a:avLst/>
          </a:prstGeom>
          <a:solidFill>
            <a:srgbClr val="F8FAFD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102397" y="2208813"/>
            <a:ext cx="337413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RESPONSE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02397" y="2602005"/>
            <a:ext cx="3374136" cy="8046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Meaningful opportunity to be heard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960165" y="3690141"/>
            <a:ext cx="3703320" cy="1417320"/>
          </a:xfrm>
          <a:prstGeom prst="roundRect">
            <a:avLst/>
          </a:prstGeom>
          <a:solidFill>
            <a:srgbClr val="E2F5E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124756" y="3836445"/>
            <a:ext cx="337413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IMPARTIALITY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4756" y="4229637"/>
            <a:ext cx="3374136" cy="8046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Conflict-free decision-making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37805" y="3690141"/>
            <a:ext cx="3703320" cy="1417320"/>
          </a:xfrm>
          <a:prstGeom prst="roundRect">
            <a:avLst/>
          </a:prstGeom>
          <a:solidFill>
            <a:srgbClr val="EFF4F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102397" y="3836445"/>
            <a:ext cx="337413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REASONS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02397" y="4229637"/>
            <a:ext cx="3374136" cy="8046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Understand the decision and why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C6804B08-C759-D397-EA8E-386962839E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800" b="1">
                <a:solidFill>
                  <a:srgbClr val="0033A0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Common skating-club pitfalls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2000870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51560" y="1909430"/>
            <a:ext cx="99669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sz="2000" b="1" dirty="0">
                <a:solidFill>
                  <a:srgbClr val="0033A0"/>
                </a:solidFill>
              </a:rPr>
              <a:t>ROLE OVERLAP</a:t>
            </a:r>
          </a:p>
          <a:p>
            <a:pPr>
              <a:defRPr sz="1800"/>
            </a:pPr>
            <a:r>
              <a:rPr dirty="0"/>
              <a:t>One person receives, investigates and decides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2880980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51560" y="2789540"/>
            <a:ext cx="99669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sz="2000" b="1" dirty="0">
                <a:solidFill>
                  <a:srgbClr val="0033A0"/>
                </a:solidFill>
              </a:rPr>
              <a:t>PRE-JUDGEMENT</a:t>
            </a:r>
          </a:p>
          <a:p>
            <a:pPr>
              <a:defRPr sz="1800"/>
            </a:pPr>
            <a:r>
              <a:rPr dirty="0"/>
              <a:t>The board reaches conclusions before hearing perspectives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" y="3761090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51560" y="3669650"/>
            <a:ext cx="99669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sz="2000" b="1" dirty="0">
                <a:solidFill>
                  <a:srgbClr val="0033A0"/>
                </a:solidFill>
              </a:rPr>
              <a:t>UNDISCLOSED CONFLICTS</a:t>
            </a:r>
          </a:p>
          <a:p>
            <a:pPr>
              <a:defRPr sz="1800"/>
            </a:pPr>
            <a:r>
              <a:rPr dirty="0"/>
              <a:t>Personal relationships or conflicts go undisclosed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" y="4641200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1560" y="4549760"/>
            <a:ext cx="99669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/>
            </a:pPr>
            <a:r>
              <a:rPr sz="2000" b="1" dirty="0">
                <a:solidFill>
                  <a:srgbClr val="0033A0"/>
                </a:solidFill>
              </a:rPr>
              <a:t>OVER-SHARING</a:t>
            </a:r>
          </a:p>
          <a:p>
            <a:pPr>
              <a:defRPr sz="1800"/>
            </a:pPr>
            <a:r>
              <a:rPr dirty="0"/>
              <a:t>Sensitive information is shared too widely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DDA986A1-CA3B-CA58-494B-9AA757F4E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98488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1300"/>
              </a:spcAft>
              <a:defRPr sz="2800" b="1">
                <a:solidFill>
                  <a:srgbClr val="0033A0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Conflict of interest: </a:t>
            </a:r>
            <a:r>
              <a:rPr lang="en-US" sz="2900" b="1">
                <a:solidFill>
                  <a:srgbClr val="0033A0"/>
                </a:solidFill>
              </a:rPr>
              <a:t>Identify, Disclose, Assess, Recuse &amp; Record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" y="1810512"/>
            <a:ext cx="5330952" cy="1645920"/>
          </a:xfrm>
          <a:prstGeom prst="roundRect">
            <a:avLst/>
          </a:prstGeom>
          <a:solidFill>
            <a:srgbClr val="EFF4F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1938528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FINANCIAL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350008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Contracts, fees and payments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810512"/>
            <a:ext cx="5330952" cy="1645920"/>
          </a:xfrm>
          <a:prstGeom prst="roundRect">
            <a:avLst/>
          </a:prstGeom>
          <a:solidFill>
            <a:srgbClr val="FF6161">
              <a:alpha val="24000"/>
            </a:srgbClr>
          </a:solidFill>
          <a:ln>
            <a:solidFill>
              <a:srgbClr val="D7E0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64807" y="1938528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PERSONAL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64807" y="2350008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Family and close relationships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512" y="3767328"/>
            <a:ext cx="5330952" cy="1645920"/>
          </a:xfrm>
          <a:prstGeom prst="roundRect">
            <a:avLst/>
          </a:prstGeom>
          <a:solidFill>
            <a:srgbClr val="E2F5EC"/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3895344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PROFESSIONAL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4306824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Coaching and volunteer roles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3767328"/>
            <a:ext cx="5330952" cy="1645920"/>
          </a:xfrm>
          <a:prstGeom prst="roundRect">
            <a:avLst/>
          </a:prstGeom>
          <a:solidFill>
            <a:srgbClr val="C88F42">
              <a:alpha val="26000"/>
            </a:srgbClr>
          </a:solidFill>
          <a:ln>
            <a:solidFill>
              <a:srgbClr val="D7E0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64807" y="3895344"/>
            <a:ext cx="4928616" cy="347472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600" b="1">
                <a:solidFill>
                  <a:srgbClr val="0033A0"/>
                </a:solidFill>
                <a:latin typeface="Aptos"/>
              </a:rPr>
              <a:t>PERCEPTION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64807" y="4306824"/>
            <a:ext cx="4928616" cy="1051560"/>
          </a:xfrm>
          <a:prstGeom prst="rect">
            <a:avLst/>
          </a:prstGeom>
          <a:noFill/>
        </p:spPr>
        <p:txBody>
          <a:bodyPr wrap="square" lIns="73152" tIns="36576">
            <a:spAutoFit/>
          </a:bodyPr>
          <a:lstStyle/>
          <a:p>
            <a:pPr algn="l"/>
            <a:r>
              <a:rPr sz="1400" b="0">
                <a:solidFill>
                  <a:srgbClr val="162A58"/>
                </a:solidFill>
                <a:latin typeface="Aptos"/>
              </a:rPr>
              <a:t>Could impartiality reasonably be questioned?</a:t>
            </a:r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97701255-9739-5A04-FCE8-B890A5041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12A5B"/>
                </a:solidFill>
              </a:defRPr>
            </a:pPr>
            <a:r>
              <a:rPr sz="2900" b="1">
                <a:solidFill>
                  <a:srgbClr val="0033A0"/>
                </a:solidFill>
              </a:rPr>
              <a:t>Handling sensitive board matters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719731" y="2122558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94051" y="2031118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dirty="0">
                <a:solidFill>
                  <a:srgbClr val="0033A0"/>
                </a:solidFill>
              </a:rPr>
              <a:t>IDENTIFY &amp; DISCLOSE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4051" y="2424310"/>
            <a:ext cx="98755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Recognize potential conflicts and disclose them before discussion.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719731" y="3002668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94051" y="2911228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dirty="0">
                <a:solidFill>
                  <a:srgbClr val="0033A0"/>
                </a:solidFill>
              </a:rPr>
              <a:t>ASSESS &amp; STEP ASIDE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4051" y="3304420"/>
            <a:ext cx="98755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Assess the conflict; recuse the affected person where required.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9731" y="3882778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94051" y="3791338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152D54"/>
                </a:solidFill>
                <a:latin typeface="Aptos"/>
              </a:defRPr>
            </a:pPr>
            <a:r>
              <a:rPr sz="2000" b="1" dirty="0">
                <a:solidFill>
                  <a:srgbClr val="0033A0"/>
                </a:solidFill>
                <a:latin typeface="+mj-lt"/>
              </a:rPr>
              <a:t>RECORD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4051" y="4184530"/>
            <a:ext cx="98755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4E5B6C"/>
                </a:solidFill>
                <a:latin typeface="Aptos"/>
              </a:defRPr>
            </a:pPr>
            <a:r>
              <a:t>Document decisions without unnecessary personal details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9731" y="4762888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94051" y="4671448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152D54"/>
                </a:solidFill>
                <a:latin typeface="Aptos"/>
              </a:defRPr>
            </a:pPr>
            <a:r>
              <a:rPr sz="2000" dirty="0">
                <a:solidFill>
                  <a:srgbClr val="0033A0"/>
                </a:solidFill>
                <a:latin typeface="+mj-lt"/>
              </a:rPr>
              <a:t>PROTECT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4051" y="5064640"/>
            <a:ext cx="98755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4E5B6C"/>
                </a:solidFill>
                <a:latin typeface="Aptos"/>
              </a:defRPr>
            </a:pPr>
            <a:r>
              <a:rPr dirty="0"/>
              <a:t>Use in-camera discussion appropriately, not to avoid fairness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FABBE2EC-9511-F79D-FD9A-3C9A33C36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900" b="1">
                <a:solidFill>
                  <a:srgbClr val="112A5B"/>
                </a:solidFill>
              </a:defRPr>
            </a:pPr>
            <a:r>
              <a:rPr sz="2900" b="1">
                <a:solidFill>
                  <a:srgbClr val="0033A0"/>
                </a:solidFill>
              </a:rPr>
              <a:t>What happens next?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" y="2395728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2304288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152D54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BEFORE LAUNCH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697480"/>
            <a:ext cx="98755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4E5B6C"/>
                </a:solidFill>
                <a:latin typeface="Aptos"/>
              </a:defRPr>
            </a:pPr>
            <a:r>
              <a:t>Final approval, tools and clear instructions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3569208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477768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152D54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FOR CLUBS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3870960"/>
            <a:ext cx="98755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4E5B6C"/>
                </a:solidFill>
                <a:latin typeface="Aptos"/>
              </a:defRPr>
            </a:pPr>
            <a:r>
              <a:t>Identify an intake contact and review current practices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7240" y="4742688"/>
            <a:ext cx="91440" cy="420624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" y="4651248"/>
            <a:ext cx="99669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152D54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SECTION 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5044440"/>
            <a:ext cx="987552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4E5B6C"/>
                </a:solidFill>
                <a:latin typeface="Aptos"/>
              </a:defRPr>
            </a:pPr>
            <a:r>
              <a:t>Guidance, resources and implementation assistance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>
            <a:extLst>
              <a:ext uri="{FF2B5EF4-FFF2-40B4-BE49-F238E27FC236}">
                <a16:creationId xmlns:a16="http://schemas.microsoft.com/office/drawing/2014/main" id="{9EB39C6F-6D3D-4A7B-A3DB-1EB9A24EBF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9692640" cy="283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 sz="1100" b="1"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10195560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800" b="1">
                <a:solidFill>
                  <a:srgbClr val="0033A0"/>
                </a:solidFill>
                <a:latin typeface="Aptos"/>
              </a:defRPr>
            </a:pPr>
            <a:r>
              <a:rPr sz="2900" b="1">
                <a:solidFill>
                  <a:srgbClr val="0033A0"/>
                </a:solidFill>
              </a:rPr>
              <a:t>Final check-in: how did we do?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783080"/>
            <a:ext cx="105156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 b="0">
                <a:solidFill>
                  <a:srgbClr val="1F2A3B"/>
                </a:solidFill>
                <a:latin typeface="Aptos"/>
              </a:defRPr>
            </a:pPr>
            <a:r>
              <a:t>POLL — Rate each statement from 1 to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86584"/>
            <a:ext cx="105156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 b="0">
                <a:solidFill>
                  <a:srgbClr val="1F2A3B"/>
                </a:solidFill>
                <a:latin typeface="Aptos"/>
              </a:defRPr>
            </a:pPr>
            <a:r>
              <a:t>The timing and duration worked well.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990087"/>
            <a:ext cx="105156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 b="0">
                <a:solidFill>
                  <a:srgbClr val="1F2A3B"/>
                </a:solidFill>
                <a:latin typeface="Aptos"/>
              </a:defRPr>
            </a:pPr>
            <a:r>
              <a:t>The topics were relevant to my club.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593591"/>
            <a:ext cx="105156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 b="0">
                <a:solidFill>
                  <a:srgbClr val="1F2A3B"/>
                </a:solidFill>
                <a:latin typeface="Aptos"/>
              </a:defRPr>
            </a:pPr>
            <a:r>
              <a:t>The content was clear, accurate and practical.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197096"/>
            <a:ext cx="105156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 b="0">
                <a:solidFill>
                  <a:srgbClr val="1F2A3B"/>
                </a:solidFill>
                <a:latin typeface="Aptos"/>
              </a:defRPr>
            </a:pPr>
            <a:r>
              <a:t>The delivery was professional and well organized.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00600"/>
            <a:ext cx="1051560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700" b="0">
                <a:solidFill>
                  <a:srgbClr val="1F2A3B"/>
                </a:solidFill>
                <a:latin typeface="Aptos"/>
              </a:defRPr>
            </a:pPr>
            <a:r>
              <a:t>The session provided enough opportunity to engage.</a:t>
            </a:r>
          </a:p>
        </p:txBody>
      </p:sp>
      <p:pic>
        <p:nvPicPr>
          <p:cNvPr id="13" name="Picture 12" descr="image.png">
            <a:extLst>
              <a:ext uri="{FF2B5EF4-FFF2-40B4-BE49-F238E27FC236}">
                <a16:creationId xmlns:a16="http://schemas.microsoft.com/office/drawing/2014/main" id="{C64FF021-6AFF-2BB5-CDB8-D9C09CAEB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292608"/>
            <a:ext cx="1027786" cy="12847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2064" y="329184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200" b="1">
                <a:solidFill>
                  <a:srgbClr val="0033A0"/>
                </a:solidFill>
                <a:latin typeface="Aptos"/>
              </a:defRPr>
            </a:pPr>
            <a:r>
              <a:rPr>
                <a:solidFill>
                  <a:srgbClr val="0033A0"/>
                </a:solidFill>
              </a:rPr>
              <a:t>CLUB DISPUTE RESOLUTION WORKSHOP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417320"/>
            <a:ext cx="12191695" cy="3108960"/>
          </a:xfrm>
          <a:prstGeom prst="rect">
            <a:avLst/>
          </a:prstGeom>
          <a:solidFill>
            <a:srgbClr val="0033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874519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</a:defRPr>
            </a:pPr>
            <a:r>
              <a:t>QUESTIONS &amp; 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971800"/>
            <a:ext cx="104241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FFFFFF"/>
                </a:solidFill>
              </a:defRPr>
            </a:pPr>
            <a:r>
              <a:t>Fair process  •  Clear roles  •  Early resolution  •  Appropriate support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029200"/>
            <a:ext cx="1051560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112A5B"/>
                </a:solidFill>
              </a:defRPr>
            </a:pPr>
            <a:r>
              <a:t>Member Services  •  memberservices@skateabnwtnun.ca</a:t>
            </a:r>
          </a:p>
          <a:p>
            <a:pPr>
              <a:defRPr sz="1700" b="0">
                <a:solidFill>
                  <a:srgbClr val="112A5B"/>
                </a:solidFill>
              </a:defRPr>
            </a:pPr>
            <a:r>
              <a:t>www.skateabnwtnun.ca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af226ab-4d2f-4c8e-adbc-1825e56ef10b">
      <Terms xmlns="http://schemas.microsoft.com/office/infopath/2007/PartnerControls"/>
    </lcf76f155ced4ddcb4097134ff3c332f>
    <TaxCatchAll xmlns="4604812c-8eb1-4c32-8e10-0b8bfe743cf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72B31B59B2614CBCA4DED6A633C391" ma:contentTypeVersion="19" ma:contentTypeDescription="Create a new document." ma:contentTypeScope="" ma:versionID="485e7e1a970c5aaf6d42bb6e30bdce8d">
  <xsd:schema xmlns:xsd="http://www.w3.org/2001/XMLSchema" xmlns:xs="http://www.w3.org/2001/XMLSchema" xmlns:p="http://schemas.microsoft.com/office/2006/metadata/properties" xmlns:ns2="4604812c-8eb1-4c32-8e10-0b8bfe743cf5" xmlns:ns3="baf226ab-4d2f-4c8e-adbc-1825e56ef10b" targetNamespace="http://schemas.microsoft.com/office/2006/metadata/properties" ma:root="true" ma:fieldsID="620fa5eab8a81c4a2ab24b88d3e3b309" ns2:_="" ns3:_="">
    <xsd:import namespace="4604812c-8eb1-4c32-8e10-0b8bfe743cf5"/>
    <xsd:import namespace="baf226ab-4d2f-4c8e-adbc-1825e56ef10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4812c-8eb1-4c32-8e10-0b8bfe743cf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652b6b9-0a23-4412-8e40-ef72dc0c5955}" ma:internalName="TaxCatchAll" ma:showField="CatchAllData" ma:web="4604812c-8eb1-4c32-8e10-0b8bfe743c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f226ab-4d2f-4c8e-adbc-1825e56ef1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4fcd4a-5244-4f18-9c9e-95fa6f101c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7848B6-C8D7-40EA-9199-2310439E0EA4}">
  <ds:schemaRefs>
    <ds:schemaRef ds:uri="baf226ab-4d2f-4c8e-adbc-1825e56ef10b"/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infopath/2007/PartnerControls"/>
    <ds:schemaRef ds:uri="4604812c-8eb1-4c32-8e10-0b8bfe743cf5"/>
  </ds:schemaRefs>
</ds:datastoreItem>
</file>

<file path=customXml/itemProps2.xml><?xml version="1.0" encoding="utf-8"?>
<ds:datastoreItem xmlns:ds="http://schemas.openxmlformats.org/officeDocument/2006/customXml" ds:itemID="{87349D97-6490-42E5-8257-2705501E52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3EF219-A988-44A4-AADE-DA8AABE6F6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04812c-8eb1-4c32-8e10-0b8bfe743cf5"/>
    <ds:schemaRef ds:uri="baf226ab-4d2f-4c8e-adbc-1825e56ef1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6808</TotalTime>
  <Words>1008</Words>
  <Application>Microsoft Office PowerPoint</Application>
  <PresentationFormat>Widescreen</PresentationFormat>
  <Paragraphs>186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Jennifer Boone</dc:creator>
  <cp:keywords/>
  <dc:description>generated using python-pptx</dc:description>
  <cp:lastModifiedBy>Donella Swan</cp:lastModifiedBy>
  <cp:revision>770</cp:revision>
  <cp:lastPrinted>2026-10-18T21:07:25Z</cp:lastPrinted>
  <dcterms:created xsi:type="dcterms:W3CDTF">2013-01-27T09:14:16Z</dcterms:created>
  <dcterms:modified xsi:type="dcterms:W3CDTF">2026-10-26T15:38:03Z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0x010100C672B31B59B2614CBCA4DED6A633C391</vt:lpwstr>
  </property>
  <property fmtid="{D5CDD505-2E9C-101B-9397-08002B2CF9AE}" pid="3" name="MediaServiceImageTags">
    <vt:lpwstr/>
  </property>
</Properties>
</file>