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sldIdLst>
    <p:sldId id="256" r:id="rId5"/>
    <p:sldId id="257" r:id="rId6"/>
    <p:sldId id="258" r:id="rId7"/>
    <p:sldId id="259" r:id="rId8"/>
    <p:sldId id="260" r:id="rId9"/>
    <p:sldId id="261" r:id="rId10"/>
    <p:sldId id="262" r:id="rId11"/>
    <p:sldId id="263" r:id="rId12"/>
    <p:sldId id="278"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66" userDrawn="1">
          <p15:clr>
            <a:srgbClr val="A4A3A4"/>
          </p15:clr>
        </p15:guide>
        <p15:guide id="2" pos="21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2E118B-8E0D-6483-42B0-630BB550DA10}" name="Jennifer Boone" initials="JB" userId="S::jboone@skateabnwtnun.ca::86c7c59f-5d06-4e17-8cc6-b1031bac9de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16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E1B7FF-4007-48F6-90B8-22F0F3A77F20}" v="509" dt="2026-10-18T23:52:37.6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784" autoAdjust="0"/>
  </p:normalViewPr>
  <p:slideViewPr>
    <p:cSldViewPr snapToGrid="0" snapToObjects="1">
      <p:cViewPr varScale="1">
        <p:scale>
          <a:sx n="38" d="100"/>
          <a:sy n="38" d="100"/>
        </p:scale>
        <p:origin x="2232" y="48"/>
      </p:cViewPr>
      <p:guideLst>
        <p:guide orient="horz" pos="3566"/>
        <p:guide pos="2177"/>
      </p:guideLst>
    </p:cSldViewPr>
  </p:slideViewPr>
  <p:notesTextViewPr>
    <p:cViewPr>
      <p:scale>
        <a:sx n="3" d="2"/>
        <a:sy n="3" d="2"/>
      </p:scale>
      <p:origin x="0" y="0"/>
    </p:cViewPr>
  </p:notesTextViewPr>
  <p:notesViewPr>
    <p:cSldViewPr snapToGrid="0" snapToObjects="1" showGuides="1">
      <p:cViewPr varScale="1">
        <p:scale>
          <a:sx n="58" d="100"/>
          <a:sy n="58" d="100"/>
        </p:scale>
        <p:origin x="3197"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90980D-3D1B-4EC9-9D78-FC69D3443D6F}" type="doc">
      <dgm:prSet loTypeId="urn:microsoft.com/office/officeart/2005/8/layout/pyramid2" loCatId="list" qsTypeId="urn:microsoft.com/office/officeart/2005/8/quickstyle/simple1" qsCatId="simple" csTypeId="urn:microsoft.com/office/officeart/2005/8/colors/accent1_2" csCatId="accent1" phldr="1"/>
      <dgm:spPr/>
      <dgm:t>
        <a:bodyPr/>
        <a:lstStyle/>
        <a:p>
          <a:endParaRPr lang="en-CA"/>
        </a:p>
      </dgm:t>
    </dgm:pt>
    <dgm:pt modelId="{ED1F30E8-5FCB-4D46-B41F-5D1F2509F382}">
      <dgm:prSet phldrT="[Text]"/>
      <dgm:spPr/>
      <dgm:t>
        <a:bodyPr/>
        <a:lstStyle/>
        <a:p>
          <a:pPr>
            <a:buNone/>
          </a:pPr>
          <a:r>
            <a:rPr lang="en-US" b="1" dirty="0">
              <a:solidFill>
                <a:schemeClr val="tx1"/>
              </a:solidFill>
            </a:rPr>
            <a:t>1. FIDUCIARY</a:t>
          </a:r>
          <a:endParaRPr lang="en-CA" dirty="0"/>
        </a:p>
      </dgm:t>
    </dgm:pt>
    <dgm:pt modelId="{2DA74B95-05E7-45FA-BC69-377ED695B42A}" type="parTrans" cxnId="{3BEA5B3C-D1EB-491C-A4CD-D9562F4A465F}">
      <dgm:prSet/>
      <dgm:spPr/>
      <dgm:t>
        <a:bodyPr/>
        <a:lstStyle/>
        <a:p>
          <a:endParaRPr lang="en-CA"/>
        </a:p>
      </dgm:t>
    </dgm:pt>
    <dgm:pt modelId="{9D02610A-74D2-48BF-A4BD-901E70E9C7CA}" type="sibTrans" cxnId="{3BEA5B3C-D1EB-491C-A4CD-D9562F4A465F}">
      <dgm:prSet/>
      <dgm:spPr/>
      <dgm:t>
        <a:bodyPr/>
        <a:lstStyle/>
        <a:p>
          <a:endParaRPr lang="en-CA"/>
        </a:p>
      </dgm:t>
    </dgm:pt>
    <dgm:pt modelId="{D315025D-978E-43D1-9DAB-57A87EA1E94D}">
      <dgm:prSet phldrT="[Text]"/>
      <dgm:spPr/>
      <dgm:t>
        <a:bodyPr/>
        <a:lstStyle/>
        <a:p>
          <a:pPr>
            <a:buNone/>
          </a:pPr>
          <a:r>
            <a:rPr lang="en-US" b="1" dirty="0">
              <a:solidFill>
                <a:schemeClr val="tx1"/>
              </a:solidFill>
            </a:rPr>
            <a:t>Legal responsibilities of the Board in guiding the organization</a:t>
          </a:r>
          <a:endParaRPr lang="en-CA" b="1" dirty="0">
            <a:solidFill>
              <a:schemeClr val="tx1"/>
            </a:solidFill>
          </a:endParaRPr>
        </a:p>
      </dgm:t>
    </dgm:pt>
    <dgm:pt modelId="{B3856BAD-0C96-45F3-AB35-C99393EDF302}" type="parTrans" cxnId="{357D65DD-23E2-4F1B-B11D-8B80F82F7787}">
      <dgm:prSet/>
      <dgm:spPr/>
      <dgm:t>
        <a:bodyPr/>
        <a:lstStyle/>
        <a:p>
          <a:endParaRPr lang="en-CA"/>
        </a:p>
      </dgm:t>
    </dgm:pt>
    <dgm:pt modelId="{3A6483F3-C169-4570-A07F-845CC52F4C1D}" type="sibTrans" cxnId="{357D65DD-23E2-4F1B-B11D-8B80F82F7787}">
      <dgm:prSet/>
      <dgm:spPr/>
      <dgm:t>
        <a:bodyPr/>
        <a:lstStyle/>
        <a:p>
          <a:endParaRPr lang="en-CA"/>
        </a:p>
      </dgm:t>
    </dgm:pt>
    <dgm:pt modelId="{46C8467F-8581-4077-BEE3-ED59D1983246}">
      <dgm:prSet phldrT="[Text]"/>
      <dgm:spPr/>
      <dgm:t>
        <a:bodyPr/>
        <a:lstStyle/>
        <a:p>
          <a:pPr>
            <a:buNone/>
          </a:pPr>
          <a:r>
            <a:rPr lang="en-US" b="1" dirty="0">
              <a:solidFill>
                <a:schemeClr val="tx1"/>
              </a:solidFill>
            </a:rPr>
            <a:t>2. STRATEGIC</a:t>
          </a:r>
        </a:p>
      </dgm:t>
    </dgm:pt>
    <dgm:pt modelId="{F2E8C5E5-B124-4B27-8489-BE0C3FFCFB76}" type="parTrans" cxnId="{ACE01C96-2E50-4162-9A9A-C339D52773A9}">
      <dgm:prSet/>
      <dgm:spPr/>
      <dgm:t>
        <a:bodyPr/>
        <a:lstStyle/>
        <a:p>
          <a:endParaRPr lang="en-CA"/>
        </a:p>
      </dgm:t>
    </dgm:pt>
    <dgm:pt modelId="{1C3DA2DD-220B-4770-9F88-A08C0D76B1A4}" type="sibTrans" cxnId="{ACE01C96-2E50-4162-9A9A-C339D52773A9}">
      <dgm:prSet/>
      <dgm:spPr/>
      <dgm:t>
        <a:bodyPr/>
        <a:lstStyle/>
        <a:p>
          <a:endParaRPr lang="en-CA"/>
        </a:p>
      </dgm:t>
    </dgm:pt>
    <dgm:pt modelId="{4C397822-31D2-4AD2-A915-731CED9EB798}">
      <dgm:prSet phldrT="[Text]"/>
      <dgm:spPr/>
      <dgm:t>
        <a:bodyPr/>
        <a:lstStyle/>
        <a:p>
          <a:pPr>
            <a:buFontTx/>
            <a:buNone/>
          </a:pPr>
          <a:r>
            <a:rPr lang="en-US" b="1" dirty="0">
              <a:solidFill>
                <a:schemeClr val="tx1"/>
              </a:solidFill>
            </a:rPr>
            <a:t>Decisions about the use of resources, programs &amp; services</a:t>
          </a:r>
        </a:p>
      </dgm:t>
    </dgm:pt>
    <dgm:pt modelId="{CB4A8904-FA29-45F4-AC4C-023D21969DDF}" type="parTrans" cxnId="{67F1074B-6AEC-47CA-9290-9EC834A5DA47}">
      <dgm:prSet/>
      <dgm:spPr/>
      <dgm:t>
        <a:bodyPr/>
        <a:lstStyle/>
        <a:p>
          <a:endParaRPr lang="en-CA"/>
        </a:p>
      </dgm:t>
    </dgm:pt>
    <dgm:pt modelId="{DB4F89D5-BA3D-4CA9-BC6F-A9881721B8CE}" type="sibTrans" cxnId="{67F1074B-6AEC-47CA-9290-9EC834A5DA47}">
      <dgm:prSet/>
      <dgm:spPr/>
      <dgm:t>
        <a:bodyPr/>
        <a:lstStyle/>
        <a:p>
          <a:endParaRPr lang="en-CA"/>
        </a:p>
      </dgm:t>
    </dgm:pt>
    <dgm:pt modelId="{4E9D55B5-D889-46B1-A88E-BCEAD7DD8574}">
      <dgm:prSet phldrT="[Text]"/>
      <dgm:spPr/>
      <dgm:t>
        <a:bodyPr/>
        <a:lstStyle/>
        <a:p>
          <a:pPr>
            <a:buNone/>
          </a:pPr>
          <a:r>
            <a:rPr lang="en-US" b="1" dirty="0">
              <a:solidFill>
                <a:schemeClr val="tx1"/>
              </a:solidFill>
            </a:rPr>
            <a:t>3. GENERATIVE</a:t>
          </a:r>
          <a:endParaRPr lang="en-CA" b="1" dirty="0">
            <a:solidFill>
              <a:schemeClr val="tx1"/>
            </a:solidFill>
          </a:endParaRPr>
        </a:p>
      </dgm:t>
    </dgm:pt>
    <dgm:pt modelId="{23197002-F703-44EB-8529-E5AA9363E531}" type="parTrans" cxnId="{27D8B1C5-E171-488C-BF8F-C2A04714281D}">
      <dgm:prSet/>
      <dgm:spPr/>
      <dgm:t>
        <a:bodyPr/>
        <a:lstStyle/>
        <a:p>
          <a:endParaRPr lang="en-CA"/>
        </a:p>
      </dgm:t>
    </dgm:pt>
    <dgm:pt modelId="{4098FAFE-065E-4F75-AE6B-2DCC7B1852E8}" type="sibTrans" cxnId="{27D8B1C5-E171-488C-BF8F-C2A04714281D}">
      <dgm:prSet/>
      <dgm:spPr/>
      <dgm:t>
        <a:bodyPr/>
        <a:lstStyle/>
        <a:p>
          <a:endParaRPr lang="en-CA"/>
        </a:p>
      </dgm:t>
    </dgm:pt>
    <dgm:pt modelId="{D18B1704-0849-44FE-93D9-CFCA3E1B3B40}">
      <dgm:prSet phldrT="[Text]"/>
      <dgm:spPr/>
      <dgm:t>
        <a:bodyPr/>
        <a:lstStyle/>
        <a:p>
          <a:pPr>
            <a:buNone/>
          </a:pPr>
          <a:r>
            <a:rPr lang="en-US" b="1">
              <a:solidFill>
                <a:schemeClr val="tx1"/>
              </a:solidFill>
            </a:rPr>
            <a:t>Development of new ideas in line with core values</a:t>
          </a:r>
          <a:endParaRPr lang="en-CA" b="1" dirty="0">
            <a:solidFill>
              <a:schemeClr val="tx1"/>
            </a:solidFill>
          </a:endParaRPr>
        </a:p>
      </dgm:t>
    </dgm:pt>
    <dgm:pt modelId="{E4C512C5-F303-4D0E-BEA8-DC661CBE82EE}" type="parTrans" cxnId="{513A146C-9458-4276-A509-4A5A6676E25B}">
      <dgm:prSet/>
      <dgm:spPr/>
      <dgm:t>
        <a:bodyPr/>
        <a:lstStyle/>
        <a:p>
          <a:endParaRPr lang="en-CA"/>
        </a:p>
      </dgm:t>
    </dgm:pt>
    <dgm:pt modelId="{D09C3666-52AC-4CDD-BBDD-AEBDC1A59263}" type="sibTrans" cxnId="{513A146C-9458-4276-A509-4A5A6676E25B}">
      <dgm:prSet/>
      <dgm:spPr/>
      <dgm:t>
        <a:bodyPr/>
        <a:lstStyle/>
        <a:p>
          <a:endParaRPr lang="en-CA"/>
        </a:p>
      </dgm:t>
    </dgm:pt>
    <dgm:pt modelId="{A64C62A1-98BA-4898-80D0-55B3A0D2F223}" type="pres">
      <dgm:prSet presAssocID="{F890980D-3D1B-4EC9-9D78-FC69D3443D6F}" presName="compositeShape" presStyleCnt="0">
        <dgm:presLayoutVars>
          <dgm:dir/>
          <dgm:resizeHandles/>
        </dgm:presLayoutVars>
      </dgm:prSet>
      <dgm:spPr/>
    </dgm:pt>
    <dgm:pt modelId="{AC07D334-FA4E-4272-945B-252F1A6F1A07}" type="pres">
      <dgm:prSet presAssocID="{F890980D-3D1B-4EC9-9D78-FC69D3443D6F}" presName="pyramid" presStyleLbl="node1" presStyleIdx="0" presStyleCnt="1"/>
      <dgm:spPr/>
    </dgm:pt>
    <dgm:pt modelId="{7044EE3A-7455-4747-9E39-1599836545E0}" type="pres">
      <dgm:prSet presAssocID="{F890980D-3D1B-4EC9-9D78-FC69D3443D6F}" presName="theList" presStyleCnt="0"/>
      <dgm:spPr/>
    </dgm:pt>
    <dgm:pt modelId="{A4DE072E-AB26-4322-9025-7D709F8B1441}" type="pres">
      <dgm:prSet presAssocID="{ED1F30E8-5FCB-4D46-B41F-5D1F2509F382}" presName="aNode" presStyleLbl="fgAcc1" presStyleIdx="0" presStyleCnt="3">
        <dgm:presLayoutVars>
          <dgm:bulletEnabled val="1"/>
        </dgm:presLayoutVars>
      </dgm:prSet>
      <dgm:spPr/>
    </dgm:pt>
    <dgm:pt modelId="{1304BF67-0D47-48DA-9A1B-951C8DED437B}" type="pres">
      <dgm:prSet presAssocID="{ED1F30E8-5FCB-4D46-B41F-5D1F2509F382}" presName="aSpace" presStyleCnt="0"/>
      <dgm:spPr/>
    </dgm:pt>
    <dgm:pt modelId="{311850B3-EEB1-4F3B-96A8-CC3822B098FF}" type="pres">
      <dgm:prSet presAssocID="{46C8467F-8581-4077-BEE3-ED59D1983246}" presName="aNode" presStyleLbl="fgAcc1" presStyleIdx="1" presStyleCnt="3">
        <dgm:presLayoutVars>
          <dgm:bulletEnabled val="1"/>
        </dgm:presLayoutVars>
      </dgm:prSet>
      <dgm:spPr/>
    </dgm:pt>
    <dgm:pt modelId="{A2AB73A4-AC91-4A99-BF83-91CCA7082C40}" type="pres">
      <dgm:prSet presAssocID="{46C8467F-8581-4077-BEE3-ED59D1983246}" presName="aSpace" presStyleCnt="0"/>
      <dgm:spPr/>
    </dgm:pt>
    <dgm:pt modelId="{59A1E60A-4235-4E8A-B61C-0D46E2C71679}" type="pres">
      <dgm:prSet presAssocID="{4E9D55B5-D889-46B1-A88E-BCEAD7DD8574}" presName="aNode" presStyleLbl="fgAcc1" presStyleIdx="2" presStyleCnt="3">
        <dgm:presLayoutVars>
          <dgm:bulletEnabled val="1"/>
        </dgm:presLayoutVars>
      </dgm:prSet>
      <dgm:spPr/>
    </dgm:pt>
    <dgm:pt modelId="{363282A7-65F2-4B92-99C9-40E417780607}" type="pres">
      <dgm:prSet presAssocID="{4E9D55B5-D889-46B1-A88E-BCEAD7DD8574}" presName="aSpace" presStyleCnt="0"/>
      <dgm:spPr/>
    </dgm:pt>
  </dgm:ptLst>
  <dgm:cxnLst>
    <dgm:cxn modelId="{86718728-B0BE-4717-B89D-BABD6E47A473}" type="presOf" srcId="{F890980D-3D1B-4EC9-9D78-FC69D3443D6F}" destId="{A64C62A1-98BA-4898-80D0-55B3A0D2F223}" srcOrd="0" destOrd="0" presId="urn:microsoft.com/office/officeart/2005/8/layout/pyramid2"/>
    <dgm:cxn modelId="{390D7530-ED14-40C7-B5C7-3BB88414699B}" type="presOf" srcId="{ED1F30E8-5FCB-4D46-B41F-5D1F2509F382}" destId="{A4DE072E-AB26-4322-9025-7D709F8B1441}" srcOrd="0" destOrd="0" presId="urn:microsoft.com/office/officeart/2005/8/layout/pyramid2"/>
    <dgm:cxn modelId="{3BEA5B3C-D1EB-491C-A4CD-D9562F4A465F}" srcId="{F890980D-3D1B-4EC9-9D78-FC69D3443D6F}" destId="{ED1F30E8-5FCB-4D46-B41F-5D1F2509F382}" srcOrd="0" destOrd="0" parTransId="{2DA74B95-05E7-45FA-BC69-377ED695B42A}" sibTransId="{9D02610A-74D2-48BF-A4BD-901E70E9C7CA}"/>
    <dgm:cxn modelId="{C2FB7760-8AFA-446A-B336-3C78A343D392}" type="presOf" srcId="{4E9D55B5-D889-46B1-A88E-BCEAD7DD8574}" destId="{59A1E60A-4235-4E8A-B61C-0D46E2C71679}" srcOrd="0" destOrd="0" presId="urn:microsoft.com/office/officeart/2005/8/layout/pyramid2"/>
    <dgm:cxn modelId="{67F1074B-6AEC-47CA-9290-9EC834A5DA47}" srcId="{46C8467F-8581-4077-BEE3-ED59D1983246}" destId="{4C397822-31D2-4AD2-A915-731CED9EB798}" srcOrd="0" destOrd="0" parTransId="{CB4A8904-FA29-45F4-AC4C-023D21969DDF}" sibTransId="{DB4F89D5-BA3D-4CA9-BC6F-A9881721B8CE}"/>
    <dgm:cxn modelId="{513A146C-9458-4276-A509-4A5A6676E25B}" srcId="{4E9D55B5-D889-46B1-A88E-BCEAD7DD8574}" destId="{D18B1704-0849-44FE-93D9-CFCA3E1B3B40}" srcOrd="0" destOrd="0" parTransId="{E4C512C5-F303-4D0E-BEA8-DC661CBE82EE}" sibTransId="{D09C3666-52AC-4CDD-BBDD-AEBDC1A59263}"/>
    <dgm:cxn modelId="{562CF080-E899-4077-B2C8-7547CD70E6D0}" type="presOf" srcId="{D315025D-978E-43D1-9DAB-57A87EA1E94D}" destId="{A4DE072E-AB26-4322-9025-7D709F8B1441}" srcOrd="0" destOrd="1" presId="urn:microsoft.com/office/officeart/2005/8/layout/pyramid2"/>
    <dgm:cxn modelId="{ACE01C96-2E50-4162-9A9A-C339D52773A9}" srcId="{F890980D-3D1B-4EC9-9D78-FC69D3443D6F}" destId="{46C8467F-8581-4077-BEE3-ED59D1983246}" srcOrd="1" destOrd="0" parTransId="{F2E8C5E5-B124-4B27-8489-BE0C3FFCFB76}" sibTransId="{1C3DA2DD-220B-4770-9F88-A08C0D76B1A4}"/>
    <dgm:cxn modelId="{27D8B1C5-E171-488C-BF8F-C2A04714281D}" srcId="{F890980D-3D1B-4EC9-9D78-FC69D3443D6F}" destId="{4E9D55B5-D889-46B1-A88E-BCEAD7DD8574}" srcOrd="2" destOrd="0" parTransId="{23197002-F703-44EB-8529-E5AA9363E531}" sibTransId="{4098FAFE-065E-4F75-AE6B-2DCC7B1852E8}"/>
    <dgm:cxn modelId="{F82850C8-7996-40A8-97AB-020F9915FF69}" type="presOf" srcId="{4C397822-31D2-4AD2-A915-731CED9EB798}" destId="{311850B3-EEB1-4F3B-96A8-CC3822B098FF}" srcOrd="0" destOrd="1" presId="urn:microsoft.com/office/officeart/2005/8/layout/pyramid2"/>
    <dgm:cxn modelId="{357D65DD-23E2-4F1B-B11D-8B80F82F7787}" srcId="{ED1F30E8-5FCB-4D46-B41F-5D1F2509F382}" destId="{D315025D-978E-43D1-9DAB-57A87EA1E94D}" srcOrd="0" destOrd="0" parTransId="{B3856BAD-0C96-45F3-AB35-C99393EDF302}" sibTransId="{3A6483F3-C169-4570-A07F-845CC52F4C1D}"/>
    <dgm:cxn modelId="{C752EDE2-48BF-4976-BDAE-C5805A745D18}" type="presOf" srcId="{46C8467F-8581-4077-BEE3-ED59D1983246}" destId="{311850B3-EEB1-4F3B-96A8-CC3822B098FF}" srcOrd="0" destOrd="0" presId="urn:microsoft.com/office/officeart/2005/8/layout/pyramid2"/>
    <dgm:cxn modelId="{DCFF92FD-25C6-49EA-ADB0-C720E47BAA49}" type="presOf" srcId="{D18B1704-0849-44FE-93D9-CFCA3E1B3B40}" destId="{59A1E60A-4235-4E8A-B61C-0D46E2C71679}" srcOrd="0" destOrd="1" presId="urn:microsoft.com/office/officeart/2005/8/layout/pyramid2"/>
    <dgm:cxn modelId="{1F23E92A-A3E8-4612-866A-F8CBADB0E6FF}" type="presParOf" srcId="{A64C62A1-98BA-4898-80D0-55B3A0D2F223}" destId="{AC07D334-FA4E-4272-945B-252F1A6F1A07}" srcOrd="0" destOrd="0" presId="urn:microsoft.com/office/officeart/2005/8/layout/pyramid2"/>
    <dgm:cxn modelId="{9FEE282E-656C-4675-B3BC-C0F6A9F76F24}" type="presParOf" srcId="{A64C62A1-98BA-4898-80D0-55B3A0D2F223}" destId="{7044EE3A-7455-4747-9E39-1599836545E0}" srcOrd="1" destOrd="0" presId="urn:microsoft.com/office/officeart/2005/8/layout/pyramid2"/>
    <dgm:cxn modelId="{DF3977AB-2E27-4AC1-99ED-FB33866E8FE5}" type="presParOf" srcId="{7044EE3A-7455-4747-9E39-1599836545E0}" destId="{A4DE072E-AB26-4322-9025-7D709F8B1441}" srcOrd="0" destOrd="0" presId="urn:microsoft.com/office/officeart/2005/8/layout/pyramid2"/>
    <dgm:cxn modelId="{9D88510B-597A-43E5-86EF-331833FBC167}" type="presParOf" srcId="{7044EE3A-7455-4747-9E39-1599836545E0}" destId="{1304BF67-0D47-48DA-9A1B-951C8DED437B}" srcOrd="1" destOrd="0" presId="urn:microsoft.com/office/officeart/2005/8/layout/pyramid2"/>
    <dgm:cxn modelId="{A06FDF5B-34C0-4573-9CFE-52CFDFAA869A}" type="presParOf" srcId="{7044EE3A-7455-4747-9E39-1599836545E0}" destId="{311850B3-EEB1-4F3B-96A8-CC3822B098FF}" srcOrd="2" destOrd="0" presId="urn:microsoft.com/office/officeart/2005/8/layout/pyramid2"/>
    <dgm:cxn modelId="{C60EE9FA-6969-48BF-B4B2-040DE7E0CD47}" type="presParOf" srcId="{7044EE3A-7455-4747-9E39-1599836545E0}" destId="{A2AB73A4-AC91-4A99-BF83-91CCA7082C40}" srcOrd="3" destOrd="0" presId="urn:microsoft.com/office/officeart/2005/8/layout/pyramid2"/>
    <dgm:cxn modelId="{BD522E37-233B-4E74-BF4A-60C2EBA8F967}" type="presParOf" srcId="{7044EE3A-7455-4747-9E39-1599836545E0}" destId="{59A1E60A-4235-4E8A-B61C-0D46E2C71679}" srcOrd="4" destOrd="0" presId="urn:microsoft.com/office/officeart/2005/8/layout/pyramid2"/>
    <dgm:cxn modelId="{E4B55D1A-8B59-4F1A-AD00-C9BAD33BA82C}" type="presParOf" srcId="{7044EE3A-7455-4747-9E39-1599836545E0}" destId="{363282A7-65F2-4B92-99C9-40E417780607}" srcOrd="5" destOrd="0" presId="urn:microsoft.com/office/officeart/2005/8/layout/pyram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07D334-FA4E-4272-945B-252F1A6F1A07}">
      <dsp:nvSpPr>
        <dsp:cNvPr id="0" name=""/>
        <dsp:cNvSpPr/>
      </dsp:nvSpPr>
      <dsp:spPr>
        <a:xfrm>
          <a:off x="1098005" y="0"/>
          <a:ext cx="3190691" cy="3190691"/>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DE072E-AB26-4322-9025-7D709F8B1441}">
      <dsp:nvSpPr>
        <dsp:cNvPr id="0" name=""/>
        <dsp:cNvSpPr/>
      </dsp:nvSpPr>
      <dsp:spPr>
        <a:xfrm>
          <a:off x="2693350" y="320782"/>
          <a:ext cx="2073949" cy="75529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dirty="0">
              <a:solidFill>
                <a:schemeClr val="tx1"/>
              </a:solidFill>
            </a:rPr>
            <a:t>1. FIDUCIARY</a:t>
          </a:r>
          <a:endParaRPr lang="en-CA" sz="1300" kern="1200" dirty="0"/>
        </a:p>
        <a:p>
          <a:pPr marL="57150" lvl="1" indent="-57150" algn="l" defTabSz="444500">
            <a:lnSpc>
              <a:spcPct val="90000"/>
            </a:lnSpc>
            <a:spcBef>
              <a:spcPct val="0"/>
            </a:spcBef>
            <a:spcAft>
              <a:spcPct val="15000"/>
            </a:spcAft>
            <a:buNone/>
          </a:pPr>
          <a:r>
            <a:rPr lang="en-US" sz="1000" b="1" kern="1200" dirty="0">
              <a:solidFill>
                <a:schemeClr val="tx1"/>
              </a:solidFill>
            </a:rPr>
            <a:t>Legal responsibilities of the Board in guiding the organization</a:t>
          </a:r>
          <a:endParaRPr lang="en-CA" sz="1000" b="1" kern="1200" dirty="0">
            <a:solidFill>
              <a:schemeClr val="tx1"/>
            </a:solidFill>
          </a:endParaRPr>
        </a:p>
      </dsp:txBody>
      <dsp:txXfrm>
        <a:off x="2730221" y="357653"/>
        <a:ext cx="2000207" cy="681554"/>
      </dsp:txXfrm>
    </dsp:sp>
    <dsp:sp modelId="{311850B3-EEB1-4F3B-96A8-CC3822B098FF}">
      <dsp:nvSpPr>
        <dsp:cNvPr id="0" name=""/>
        <dsp:cNvSpPr/>
      </dsp:nvSpPr>
      <dsp:spPr>
        <a:xfrm>
          <a:off x="2693350" y="1170491"/>
          <a:ext cx="2073949" cy="75529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dirty="0">
              <a:solidFill>
                <a:schemeClr val="tx1"/>
              </a:solidFill>
            </a:rPr>
            <a:t>2. STRATEGIC</a:t>
          </a:r>
        </a:p>
        <a:p>
          <a:pPr marL="57150" lvl="1" indent="-57150" algn="l" defTabSz="444500">
            <a:lnSpc>
              <a:spcPct val="90000"/>
            </a:lnSpc>
            <a:spcBef>
              <a:spcPct val="0"/>
            </a:spcBef>
            <a:spcAft>
              <a:spcPct val="15000"/>
            </a:spcAft>
            <a:buFontTx/>
            <a:buNone/>
          </a:pPr>
          <a:r>
            <a:rPr lang="en-US" sz="1000" b="1" kern="1200" dirty="0">
              <a:solidFill>
                <a:schemeClr val="tx1"/>
              </a:solidFill>
            </a:rPr>
            <a:t>Decisions about the use of resources, programs &amp; services</a:t>
          </a:r>
        </a:p>
      </dsp:txBody>
      <dsp:txXfrm>
        <a:off x="2730221" y="1207362"/>
        <a:ext cx="2000207" cy="681554"/>
      </dsp:txXfrm>
    </dsp:sp>
    <dsp:sp modelId="{59A1E60A-4235-4E8A-B61C-0D46E2C71679}">
      <dsp:nvSpPr>
        <dsp:cNvPr id="0" name=""/>
        <dsp:cNvSpPr/>
      </dsp:nvSpPr>
      <dsp:spPr>
        <a:xfrm>
          <a:off x="2693350" y="2020199"/>
          <a:ext cx="2073949" cy="75529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dirty="0">
              <a:solidFill>
                <a:schemeClr val="tx1"/>
              </a:solidFill>
            </a:rPr>
            <a:t>3. GENERATIVE</a:t>
          </a:r>
          <a:endParaRPr lang="en-CA" sz="1300" b="1" kern="1200" dirty="0">
            <a:solidFill>
              <a:schemeClr val="tx1"/>
            </a:solidFill>
          </a:endParaRPr>
        </a:p>
        <a:p>
          <a:pPr marL="57150" lvl="1" indent="-57150" algn="l" defTabSz="444500">
            <a:lnSpc>
              <a:spcPct val="90000"/>
            </a:lnSpc>
            <a:spcBef>
              <a:spcPct val="0"/>
            </a:spcBef>
            <a:spcAft>
              <a:spcPct val="15000"/>
            </a:spcAft>
            <a:buNone/>
          </a:pPr>
          <a:r>
            <a:rPr lang="en-US" sz="1000" b="1" kern="1200">
              <a:solidFill>
                <a:schemeClr val="tx1"/>
              </a:solidFill>
            </a:rPr>
            <a:t>Development of new ideas in line with core values</a:t>
          </a:r>
          <a:endParaRPr lang="en-CA" sz="1000" b="1" kern="1200" dirty="0">
            <a:solidFill>
              <a:schemeClr val="tx1"/>
            </a:solidFill>
          </a:endParaRPr>
        </a:p>
      </dsp:txBody>
      <dsp:txXfrm>
        <a:off x="2730221" y="2057070"/>
        <a:ext cx="2000207" cy="681554"/>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29035-8F13-15BD-4267-DCA3674AB66A}"/>
              </a:ext>
            </a:extLst>
          </p:cNvPr>
          <p:cNvSpPr>
            <a:spLocks noGrp="1" noRot="1" noChangeAspect="1"/>
          </p:cNvSpPr>
          <p:nvPr>
            <p:ph type="sldImg" idx="2"/>
          </p:nvPr>
        </p:nvSpPr>
        <p:spPr>
          <a:xfrm>
            <a:off x="1937992" y="457545"/>
            <a:ext cx="3226490" cy="2419261"/>
          </a:xfrm>
          <a:prstGeom prst="rect">
            <a:avLst/>
          </a:prstGeom>
          <a:noFill/>
          <a:ln w="12700">
            <a:solidFill>
              <a:prstClr val="black"/>
            </a:solidFill>
          </a:ln>
        </p:spPr>
        <p:txBody>
          <a:bodyPr vert="horz" lIns="91440" tIns="45720" rIns="91440" bIns="45720" rtlCol="0" anchor="ctr"/>
          <a:lstStyle/>
          <a:p>
            <a:endParaRPr lang="en-CA"/>
          </a:p>
        </p:txBody>
      </p:sp>
      <p:sp>
        <p:nvSpPr>
          <p:cNvPr id="3" name="Slide Number Placeholder 2">
            <a:extLst>
              <a:ext uri="{FF2B5EF4-FFF2-40B4-BE49-F238E27FC236}">
                <a16:creationId xmlns:a16="http://schemas.microsoft.com/office/drawing/2014/main" id="{D67FBF80-8B87-9EDA-1EA5-DA5B2856F13D}"/>
              </a:ext>
            </a:extLst>
          </p:cNvPr>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A9A28385-64EF-4D6F-B431-DCFF6BF68AE7}" type="slidenum">
              <a:rPr lang="en-CA" smtClean="0"/>
              <a:t>‹#›</a:t>
            </a:fld>
            <a:endParaRPr lang="en-CA"/>
          </a:p>
        </p:txBody>
      </p:sp>
      <p:sp>
        <p:nvSpPr>
          <p:cNvPr id="4" name="Notes Placeholder 3">
            <a:extLst>
              <a:ext uri="{FF2B5EF4-FFF2-40B4-BE49-F238E27FC236}">
                <a16:creationId xmlns:a16="http://schemas.microsoft.com/office/drawing/2014/main" id="{E1147BD9-2787-64BD-D543-B878553B28DD}"/>
              </a:ext>
            </a:extLst>
          </p:cNvPr>
          <p:cNvSpPr>
            <a:spLocks noGrp="1"/>
          </p:cNvSpPr>
          <p:nvPr>
            <p:ph type="body" sz="quarter" idx="3"/>
          </p:nvPr>
        </p:nvSpPr>
        <p:spPr>
          <a:xfrm>
            <a:off x="709613" y="3180522"/>
            <a:ext cx="5683250" cy="503479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078400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957" userDrawn="1">
          <p15:clr>
            <a:srgbClr val="F26B43"/>
          </p15:clr>
        </p15:guide>
        <p15:guide id="2" pos="2237"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lang="en-US" dirty="0"/>
              <a:t>C</a:t>
            </a:r>
            <a:r>
              <a:rPr dirty="0"/>
              <a:t>lub Board Governance 101</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endParaRPr dirty="0"/>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dirty="0"/>
              <a:t>It’s important to sometimes ask ‘What brought you here.’ Keep that reason in mind as we go through today’s agenda.</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dirty="0"/>
              <a:t>There are a number of ways to incorporate but the majority of our clubs are incorporated under the societies act.</a:t>
            </a:r>
            <a:r>
              <a:rPr lang="en-US" dirty="0"/>
              <a:t> </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dirty="0"/>
              <a:t>Listed here are the 9 principles of good governance including:</a:t>
            </a:r>
          </a:p>
          <a:p>
            <a:endParaRPr dirty="0"/>
          </a:p>
          <a:p>
            <a:r>
              <a:rPr dirty="0"/>
              <a:t>Participation</a:t>
            </a:r>
          </a:p>
          <a:p>
            <a:r>
              <a:rPr dirty="0"/>
              <a:t>Effectiveness &amp; efficiency</a:t>
            </a:r>
          </a:p>
          <a:p>
            <a:r>
              <a:rPr dirty="0"/>
              <a:t>Responsiveness</a:t>
            </a:r>
          </a:p>
          <a:p>
            <a:r>
              <a:rPr dirty="0"/>
              <a:t>Rule of Law</a:t>
            </a:r>
          </a:p>
          <a:p>
            <a:r>
              <a:rPr dirty="0"/>
              <a:t>Accountability</a:t>
            </a:r>
          </a:p>
          <a:p>
            <a:r>
              <a:rPr dirty="0"/>
              <a:t>Consensus Orientation</a:t>
            </a:r>
          </a:p>
          <a:p>
            <a:r>
              <a:rPr dirty="0"/>
              <a:t>Transparency</a:t>
            </a:r>
          </a:p>
          <a:p>
            <a:r>
              <a:rPr dirty="0"/>
              <a:t>Strategic Vision</a:t>
            </a:r>
          </a:p>
          <a:p>
            <a:r>
              <a:rPr dirty="0"/>
              <a:t>Equity &amp; Fairness</a:t>
            </a:r>
          </a:p>
          <a:p>
            <a:endParaRPr dirty="0"/>
          </a:p>
          <a:p>
            <a:r>
              <a:rPr dirty="0"/>
              <a:t>Think of this as the big picture. WE will get into details on each throughout the presentation. </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lang="en-US" dirty="0"/>
              <a:t>Now that we know a bit about the role of governance, let’s look at our options on HOW to implement good governance within a skating club. </a:t>
            </a:r>
          </a:p>
          <a:p>
            <a:endParaRPr lang="en-US" dirty="0"/>
          </a:p>
          <a:p>
            <a:r>
              <a:rPr lang="en-US" dirty="0"/>
              <a:t>There isn't one right Board model. What works depends on the club's size, resources and volunteer capacity.</a:t>
            </a:r>
          </a:p>
          <a:p>
            <a:endParaRPr lang="en-US" dirty="0"/>
          </a:p>
          <a:p>
            <a:r>
              <a:rPr lang="en-US" dirty="0"/>
              <a:t>GOVERNANCE: The Board focuses on direction, policies, budgets and oversight; staff, contractors and volunteers handle operations. Skate Canada and our Section are examples. Some larger clubs can use this model too, but only if they have people available to do the work. The Board might approve a budget and monitor reports rather than handle registration itself.</a:t>
            </a:r>
          </a:p>
          <a:p>
            <a:endParaRPr lang="en-US" dirty="0"/>
          </a:p>
          <a:p>
            <a:r>
              <a:rPr lang="en-US" dirty="0"/>
              <a:t>OPERATIONAL: The Board also does the day-to-day work: registration, competitions, purchasing supplies or updating the website. This is common in smaller clubs. It works, but concentrates knowledge and responsibility among a few volunteers, so unclear roles and burnout can become concerns.</a:t>
            </a:r>
          </a:p>
          <a:p>
            <a:endParaRPr lang="en-US" dirty="0"/>
          </a:p>
          <a:p>
            <a:r>
              <a:rPr lang="en-US" dirty="0"/>
              <a:t>HYBRID: The Board governs while also helping operationally, often through committees. A President might chair meetings and handle social media; a Treasurer might oversee finances and also make deposits. This is common in skating clubs.</a:t>
            </a:r>
          </a:p>
          <a:p>
            <a:endParaRPr lang="en-US" dirty="0"/>
          </a:p>
          <a:p>
            <a:r>
              <a:rPr lang="en-US" dirty="0"/>
              <a:t>The key is knowing when you're wearing your GOVERNANCE hat and when you're acting as an operational volunteer. Clear responsibilities and delegated authority make either model more effective.</a:t>
            </a:r>
          </a:p>
          <a:p>
            <a:endParaRPr lang="en-US" dirty="0"/>
          </a:p>
          <a:p>
            <a:r>
              <a:rPr lang="en-US" dirty="0"/>
              <a:t>DISCUSSION: Which model describes your club? </a:t>
            </a:r>
          </a:p>
          <a:p>
            <a:endParaRPr lang="en-US" dirty="0"/>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lang="en-US" dirty="0"/>
              <a:t>The Board's job is governance—not just helping with tasks, but guiding the club in a legal, ethical and mission-aligned way. These five responsibilities apply across all Board models.</a:t>
            </a:r>
          </a:p>
          <a:p>
            <a:endParaRPr lang="en-US" dirty="0"/>
          </a:p>
          <a:p>
            <a:r>
              <a:rPr lang="en-US" dirty="0"/>
              <a:t>1. LEGAL AND ETHICAL INTEGRITY: Directors ensure the organization complies with laws and maintains public trust by following legislation, bylaws, and adhering to Skate Canada and Section policies and procedures while protecting confidentiality. </a:t>
            </a:r>
            <a:br>
              <a:rPr lang="en-US" dirty="0"/>
            </a:br>
            <a:endParaRPr lang="en-US" dirty="0"/>
          </a:p>
          <a:p>
            <a:r>
              <a:rPr lang="en-US" dirty="0"/>
              <a:t>2. STRATEGIC DIRECTION: Decide where the club is heading. Working through and approving the Club’s Mission, goals and priorities. Perhaps that means more inclusive programming, year-round skating or hosting a competition in future seasons.</a:t>
            </a:r>
          </a:p>
          <a:p>
            <a:endParaRPr lang="en-US" dirty="0"/>
          </a:p>
          <a:p>
            <a:r>
              <a:rPr lang="en-US" dirty="0"/>
              <a:t>3. FINANCIAL OVERSIGHT: The board is ultimately responsible for financial stewardship which requires approving the budget, reviewing financial statements and maintaining controls for registration fees and other funds. You don't need to be an accountant, but you do need to ask questions.</a:t>
            </a:r>
          </a:p>
          <a:p>
            <a:endParaRPr lang="en-US" dirty="0"/>
          </a:p>
          <a:p>
            <a:r>
              <a:rPr lang="en-US" dirty="0"/>
              <a:t>4. PEOPLE OVERSIGHT: Where applicable, establish expectations for staff and contracted coaches, including hiring, support and evaluation. A committee may assist, but the Board retains oversight.</a:t>
            </a:r>
          </a:p>
          <a:p>
            <a:endParaRPr lang="en-US" dirty="0"/>
          </a:p>
          <a:p>
            <a:r>
              <a:rPr lang="en-US" dirty="0"/>
              <a:t>5. POLICIES AND PROGRAMS: Approve club policies and monitor programs. Think of refund policies or reviewing family feedback about CanSkate sessions and ice times etc. </a:t>
            </a:r>
          </a:p>
          <a:p>
            <a:endParaRPr lang="en-US" dirty="0"/>
          </a:p>
          <a:p>
            <a:r>
              <a:rPr lang="en-US" dirty="0"/>
              <a:t>Remember the TWO HATS: a Board member may also volunteer to do operational work. When reporting on that work they wear a volunteer hat; when reviewing it and deciding, the Board wears its governance hat.</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lang="en-US" dirty="0"/>
              <a:t>Think of governance rules as a hierarchy: legislation, objects, bylaws, then policies and procedures. Each level needs to align with the one above it.</a:t>
            </a:r>
          </a:p>
          <a:p>
            <a:endParaRPr lang="en-US" dirty="0"/>
          </a:p>
          <a:p>
            <a:r>
              <a:rPr lang="en-US" dirty="0"/>
              <a:t>1. LEGISLATION: Alberta's Societies Act and the Canada Not-for-profit Corporations Act establish how nonprofits are incorporated and held accountable. Most of our clubs fall under the Societies Act, administered through Alberta Corporate Registry.</a:t>
            </a:r>
            <a:br>
              <a:rPr lang="en-US" dirty="0"/>
            </a:br>
            <a:br>
              <a:rPr lang="en-US" dirty="0"/>
            </a:br>
            <a:r>
              <a:rPr lang="en-US" dirty="0"/>
              <a:t>Incorporation, current records and annual returns help clubs remain in good standing; our Section requires clubs to keep these up to date.</a:t>
            </a:r>
          </a:p>
          <a:p>
            <a:endParaRPr lang="en-US" dirty="0"/>
          </a:p>
          <a:p>
            <a:r>
              <a:rPr lang="en-US" dirty="0"/>
              <a:t>2. OBJECTS: The club's founding purpose- why it exists. Objects and bylaws form the club's incorporating documents. These don’t change often.</a:t>
            </a:r>
          </a:p>
          <a:p>
            <a:endParaRPr lang="en-US" dirty="0"/>
          </a:p>
          <a:p>
            <a:r>
              <a:rPr lang="en-US" dirty="0"/>
              <a:t>3. BYLAWS: The binding rules for membership, meetings, elections and governance. Clear bylaws help resolve disagreements because they explain the required structure. Changes need member approval and appropriate filing. We suggest the Board reviews these annually but may only need to make tweaks or changes every five years or so.</a:t>
            </a:r>
          </a:p>
          <a:p>
            <a:endParaRPr lang="en-US" dirty="0"/>
          </a:p>
          <a:p>
            <a:r>
              <a:rPr lang="en-US" dirty="0"/>
              <a:t>Skate AB|NT|NU provides a bylaw template and asks clubs to have Member Services review proposed changes before the membership vote. We don’t approve club bylaws per se; we help check alignment with Skate Canada requirements, which are mandatory to run a Skate Canada Club. We also have the added benefit of reviewing many Bylaws in a season and often answering questions from the Corporate Registry office or AGLC. This helps us with insight in what those organizations are looking for and we’re always happy to pass on our knowledge.</a:t>
            </a:r>
          </a:p>
          <a:p>
            <a:endParaRPr lang="en-US" dirty="0"/>
          </a:p>
          <a:p>
            <a:r>
              <a:rPr lang="en-US" dirty="0"/>
              <a:t>4. POLICIES AND PROCEDURES: Policies set expectations and must fit the Act and the Club legal bylaws. Some policies are from Skate Canada, some from the Section and some from the club - for example Skate Canada provides the Code of Ethics policy, and Concussion policy but the Club will create and manage refund or ice etiquette policies. Lastly, Procedures explain HOW policies are implemented and can often be delegated to committees responsible for executing the policy. </a:t>
            </a:r>
          </a:p>
          <a:p>
            <a:endParaRPr lang="en-US" dirty="0"/>
          </a:p>
          <a:p>
            <a:r>
              <a:rPr lang="en-US" dirty="0"/>
              <a:t>KEY POINT: A club policy cannot override a higher-level requirement.</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lang="en-US" dirty="0"/>
              <a:t>Structure alone doesn't make a club run smoothly. We also need communication, authority and accountability. This diagram is adapted from STRIVE!'s model of organizational effectiveness. It illustrates the importance of clear communication, authority and accountability.</a:t>
            </a:r>
          </a:p>
          <a:p>
            <a:endParaRPr lang="en-US" dirty="0"/>
          </a:p>
          <a:p>
            <a:r>
              <a:rPr lang="en-US" dirty="0"/>
              <a:t>The ‘OWNERS' area represents club members and other stakeholders (Skate Canada, the Section, AGLC, the facility you operate within), but not all have the same expectations. The BOARD is elected from amongst Club members (Special Members) and governs on behalf of members. STAFF and VOLUNTEERS include administrators, coaches (salaried and independent contractors) and people delivering the work. </a:t>
            </a:r>
            <a:br>
              <a:rPr lang="en-US" dirty="0"/>
            </a:br>
            <a:r>
              <a:rPr lang="en-US" dirty="0"/>
              <a:t>CUSTOMERS are the skaters and families receiving programs. This is where you can see that as a club member one can be a customer, a volunteers and an owner. Hence the importance of communication and roles &amp; responsibilities. </a:t>
            </a:r>
            <a:br>
              <a:rPr lang="en-US" dirty="0"/>
            </a:br>
            <a:br>
              <a:rPr lang="en-US" dirty="0"/>
            </a:br>
            <a:r>
              <a:rPr lang="en-US" dirty="0"/>
              <a:t>COMMUNICATION — information flows in all directions. Communication is about ensuring everyone has the information they need to understand decisions, carry out their responsibilities and raise concerns. </a:t>
            </a:r>
            <a:br>
              <a:rPr lang="en-US" dirty="0"/>
            </a:br>
            <a:br>
              <a:rPr lang="en-US" dirty="0"/>
            </a:br>
            <a:r>
              <a:rPr lang="en-US" dirty="0"/>
              <a:t>Examples: Coaches share program or safety needs; the Board communicates decisions and policies; families provide feedback. Board members need to share information amongst themselves before making educated decisions..</a:t>
            </a:r>
            <a:br>
              <a:rPr lang="en-US" dirty="0"/>
            </a:br>
            <a:br>
              <a:rPr lang="en-US" dirty="0"/>
            </a:br>
            <a:r>
              <a:rPr lang="en-US" dirty="0"/>
              <a:t>Communication builds understanding, but doesn't itself grant authority.</a:t>
            </a:r>
          </a:p>
          <a:p>
            <a:endParaRPr lang="en-US" dirty="0"/>
          </a:p>
          <a:p>
            <a:r>
              <a:rPr lang="en-US" dirty="0"/>
              <a:t>AUTHORITY — is about who has the ability to make decisions and act on behalf of the club.  And it flows through clearly delegated responsibilities. </a:t>
            </a:r>
          </a:p>
          <a:p>
            <a:pPr marL="171450" indent="-171450">
              <a:buFontTx/>
              <a:buChar char="-"/>
            </a:pPr>
            <a:r>
              <a:rPr lang="en-US" dirty="0"/>
              <a:t>The Board approves budgets and program offerings, with technical input from coaches, who must understand Skate Canada's delivery standards. </a:t>
            </a:r>
          </a:p>
          <a:p>
            <a:pPr marL="171450" indent="-171450">
              <a:buFontTx/>
              <a:buChar char="-"/>
            </a:pPr>
            <a:r>
              <a:rPr lang="en-US" dirty="0"/>
              <a:t>A designated coaching lead may handle instructional decisions; an administrator could handle registration however overall programming, major costs or policy changes may remain with the Board.</a:t>
            </a:r>
          </a:p>
          <a:p>
            <a:endParaRPr lang="en-US" dirty="0"/>
          </a:p>
          <a:p>
            <a:r>
              <a:rPr lang="en-US" dirty="0"/>
              <a:t>Some clubs complete all this by operating entirely with volunteers and Skate Canada coaches. </a:t>
            </a:r>
            <a:br>
              <a:rPr lang="en-US" dirty="0"/>
            </a:br>
            <a:br>
              <a:rPr lang="en-US" dirty="0"/>
            </a:br>
            <a:r>
              <a:rPr lang="en-US" dirty="0"/>
              <a:t>In all cases, Board role descriptions and committee Terms of Reference help everyone understand who decides, who does the work and whether there are gaps.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ACCOUNTABILITY — the responsibility for results flows upward. Accountability means individuals who have been given responsibilities or decision making authority must be able to explain their decisions and demonstrate results.</a:t>
            </a:r>
            <a:br>
              <a:rPr lang="en-US" dirty="0"/>
            </a:br>
            <a:br>
              <a:rPr lang="en-US" dirty="0"/>
            </a:br>
            <a:r>
              <a:rPr lang="en-US" dirty="0"/>
              <a:t>PRACTICAL EXAMPLE — adding a CanSkate session:</a:t>
            </a:r>
          </a:p>
          <a:p>
            <a:r>
              <a:rPr lang="en-US" dirty="0"/>
              <a:t>• Communication: Club administration and/or Coach leads open registration and/or survey club members and identify demand and explain additional programming needs to the Board</a:t>
            </a:r>
            <a:br>
              <a:rPr lang="en-US" dirty="0"/>
            </a:br>
            <a:endParaRPr lang="en-US" dirty="0"/>
          </a:p>
          <a:p>
            <a:r>
              <a:rPr lang="en-US" dirty="0"/>
              <a:t>• Authority: the Board reviews all available information including ice availability, program costs and estimated revenues and determines whether to approve the resources to add an additional CanSkate Session. </a:t>
            </a:r>
          </a:p>
          <a:p>
            <a:endParaRPr lang="en-US" dirty="0"/>
          </a:p>
          <a:p>
            <a:r>
              <a:rPr lang="en-US" dirty="0"/>
              <a:t>If approved, the programs lead organizes delivery within Skate Canada standards and communicates to members. </a:t>
            </a:r>
            <a:br>
              <a:rPr lang="en-US" dirty="0"/>
            </a:br>
            <a:endParaRPr lang="en-US" dirty="0"/>
          </a:p>
          <a:p>
            <a:r>
              <a:rPr lang="en-US" dirty="0"/>
              <a:t>• Accountability: the programs lead reports back to the Board on enrolment, costs and results.</a:t>
            </a:r>
          </a:p>
          <a:p>
            <a:endParaRPr lang="en-US" dirty="0"/>
          </a:p>
          <a:p>
            <a:r>
              <a:rPr lang="en-US" dirty="0"/>
              <a:t>TAKEAWAY: Communication informs, authority clarifies who decides, and accountability confirms the work is done responsibly. </a:t>
            </a:r>
          </a:p>
          <a:p>
            <a:endParaRPr lang="en-US" dirty="0"/>
          </a:p>
          <a:p>
            <a:r>
              <a:rPr lang="en-US" dirty="0"/>
              <a:t>An effective Club doesn’t need its board involved in every operational decision. It needs clear communication - so the right people have the right information, clear authority - so people know what decisions they can make, and clear accountability - so the Board and members can be confident the club is being managed responsibly.</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lang="en-US" dirty="0"/>
              <a:t>We've talked about who communicates, decides and reports back. Now let's separate GOVERNANCE, MANAGEMENT and OPERATIONS. In smaller clubs, the same person may perform more than one function, but the functions are distinct.</a:t>
            </a:r>
          </a:p>
          <a:p>
            <a:endParaRPr lang="en-US" dirty="0"/>
          </a:p>
          <a:p>
            <a:r>
              <a:rPr lang="en-US" dirty="0"/>
              <a:t>GOVERNANCE: The Board sets direction, makes key decisions and oversees results. It asks who decides, what is delegated and how we know the club is meeting its goals.</a:t>
            </a:r>
          </a:p>
          <a:p>
            <a:endParaRPr lang="en-US" dirty="0"/>
          </a:p>
          <a:p>
            <a:r>
              <a:rPr lang="en-US" dirty="0"/>
              <a:t>MANAGEMENT: Coordinating coaches, ice time, volunteers, registrations and schedules. This may be done by staff or volunteers.</a:t>
            </a:r>
          </a:p>
          <a:p>
            <a:endParaRPr lang="en-US" dirty="0"/>
          </a:p>
          <a:p>
            <a:r>
              <a:rPr lang="en-US" dirty="0"/>
              <a:t>OPERATIONS: Daily delivery—coaching, attendance, setting up CanSkate circuits, event check-in, music and communications.</a:t>
            </a:r>
          </a:p>
          <a:p>
            <a:endParaRPr lang="en-US" dirty="0"/>
          </a:p>
          <a:p>
            <a:r>
              <a:rPr lang="en-US" dirty="0"/>
              <a:t>In addition to operations, in relation to governance you often hear the phrase “Fiduciary Duty” of the Board. This is the most important concept for board members to understand. There are a number of Fiduciary duties, however the following three capture the majority of what is required. </a:t>
            </a:r>
          </a:p>
          <a:p>
            <a:endParaRPr lang="en-US" dirty="0"/>
          </a:p>
          <a:p>
            <a:r>
              <a:rPr lang="en-US" b="1" dirty="0"/>
              <a:t>1. FIDUCIARY: means A Board member is in a position of trust and must act in the club's best interests.</a:t>
            </a:r>
            <a:br>
              <a:rPr lang="en-US" dirty="0"/>
            </a:br>
            <a:endParaRPr lang="en-US" dirty="0"/>
          </a:p>
          <a:p>
            <a:r>
              <a:rPr lang="en-US" dirty="0"/>
              <a:t>• DUTY OF CARE: Come prepared, read documents and ask questions. Before approving a fundraiser, understand costs, partners and how funds will be used.</a:t>
            </a:r>
            <a:br>
              <a:rPr lang="en-US" dirty="0"/>
            </a:br>
            <a:endParaRPr lang="en-US" dirty="0"/>
          </a:p>
          <a:p>
            <a:r>
              <a:rPr lang="en-US" dirty="0"/>
              <a:t>• DUTY OF LOYALTY: Put the club’s interests ahead of your personal or professional interests. For example: if your spouse applies for a coaching role, disclose the conflict and follow the appropriate process rather than taking part in the decision. Conflicts are common in skating clubs; a conflict isn't automatically wrongdoing. How it is disclosed and managed matters. </a:t>
            </a:r>
            <a:br>
              <a:rPr lang="en-US" dirty="0"/>
            </a:br>
            <a:br>
              <a:rPr lang="en-US" dirty="0"/>
            </a:br>
            <a:r>
              <a:rPr lang="en-US" dirty="0"/>
              <a:t>Also included in Duty of Loyalty is confidentiality. Not sharing sensitive discussions outside the boardroom and not using your board role (or information obtained at a board meeting) for personal gain. </a:t>
            </a:r>
            <a:br>
              <a:rPr lang="en-US" dirty="0"/>
            </a:br>
            <a:endParaRPr lang="en-US" dirty="0"/>
          </a:p>
          <a:p>
            <a:r>
              <a:rPr lang="en-US" dirty="0"/>
              <a:t>• ACT WITHIN AUTHORITY: Follow bylaws, policies and Board decisions. We can’t make decisions or sign contracts unless we’re authorized to do so. This also means respecting group decisions. Even if you personally disagreed with a board vote, once it’s made, you support it publicly and operationalize it appropriately. </a:t>
            </a:r>
            <a:br>
              <a:rPr lang="en-US" dirty="0"/>
            </a:br>
            <a:endParaRPr lang="en-US" dirty="0"/>
          </a:p>
          <a:p>
            <a:r>
              <a:rPr lang="en-US" dirty="0"/>
              <a:t>Common pitfalls: rubber-stamping proposals, failing to disclose conflicts, making decisions without records or acting independently.</a:t>
            </a:r>
          </a:p>
          <a:p>
            <a:endParaRPr lang="en-US" dirty="0"/>
          </a:p>
          <a:p>
            <a:r>
              <a:rPr lang="en-US" b="1" dirty="0"/>
              <a:t>2. STRATEGIC planning: This is a governance tool meant to help a Club narrow its focus and work steadily towards achieving the goals laid out by the Club. </a:t>
            </a:r>
            <a:r>
              <a:rPr lang="en-US" dirty="0"/>
              <a:t>Decide where the club is heading and how resources will support its priorities. A practical strategic plan helps everyone work toward the same goals, guides budgets and program plans, and reduces overload. </a:t>
            </a:r>
            <a:br>
              <a:rPr lang="en-US" dirty="0"/>
            </a:br>
            <a:endParaRPr lang="en-US" dirty="0"/>
          </a:p>
          <a:p>
            <a:r>
              <a:rPr lang="en-US" b="1" dirty="0"/>
              <a:t>3. Lastly, a role of the board is to practice GENERATIVE thinking which ensures relevance and innovation.</a:t>
            </a:r>
            <a:br>
              <a:rPr lang="en-US" b="1" dirty="0"/>
            </a:br>
            <a:br>
              <a:rPr lang="en-US" b="1" dirty="0"/>
            </a:br>
            <a:r>
              <a:rPr lang="en-US" b="1" dirty="0"/>
              <a:t>Exploring big picture questions and bringing fresh perspectives to complex issues in line with the Club’s core values. </a:t>
            </a:r>
            <a:r>
              <a:rPr lang="en-US" dirty="0"/>
              <a:t>Ask bigger questions. What is changing in our community? What do skaters and families need? What new ideas fit our values? These conversations help shape future plans.</a:t>
            </a:r>
          </a:p>
          <a:p>
            <a:endParaRPr lang="en-US" dirty="0"/>
          </a:p>
          <a:p>
            <a:r>
              <a:rPr lang="en-US" dirty="0"/>
              <a:t>KEY POINT: The Board doesn't need to run everything. It needs to set direction, make informed decisions and oversee results.</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lang="en-US" dirty="0"/>
              <a:t>With a</a:t>
            </a:r>
            <a:r>
              <a:rPr dirty="0"/>
              <a:t> </a:t>
            </a:r>
            <a:r>
              <a:rPr lang="en-US" dirty="0"/>
              <a:t>clearer picture of what </a:t>
            </a:r>
            <a:r>
              <a:rPr dirty="0"/>
              <a:t>a Club Board is responsible for, and the importance of good </a:t>
            </a:r>
            <a:r>
              <a:rPr lang="en-US" dirty="0"/>
              <a:t>governance, what</a:t>
            </a:r>
            <a:r>
              <a:rPr dirty="0"/>
              <a:t> positions help get this done?</a:t>
            </a:r>
          </a:p>
          <a:p>
            <a:endParaRPr dirty="0"/>
          </a:p>
          <a:p>
            <a:r>
              <a:rPr dirty="0"/>
              <a:t>Clarify the basic officer roles. Mention that job descriptions help. Liaisons can improve communication but must respect board boundaries.</a:t>
            </a:r>
          </a:p>
          <a:p>
            <a:endParaRPr dirty="0"/>
          </a:p>
          <a:p>
            <a:r>
              <a:rPr dirty="0"/>
              <a:t>A board member must be a full partner with the Board Chairperson and possess the ability to work with the rest of the Board as a unit. Board members are not required to agree with every move the Board takes. As a member, you should function as an intelligent advisor to help the Board meet the needs of the community and interest holders. Once decisions are made, members must reinforce majority decisions outside the boardroom, even if their personal views differ. Board members should know that they can ask questions when they are unsure and challenge any decision that does not seem right. </a:t>
            </a:r>
          </a:p>
          <a:p>
            <a:endParaRPr dirty="0"/>
          </a:p>
          <a:p>
            <a:r>
              <a:rPr lang="en-US" dirty="0"/>
              <a:t>And for coaching</a:t>
            </a:r>
            <a:r>
              <a:rPr dirty="0"/>
              <a:t> representative – check </a:t>
            </a:r>
            <a:r>
              <a:rPr lang="en-US" dirty="0"/>
              <a:t>your club bylaws.</a:t>
            </a:r>
            <a:r>
              <a:rPr dirty="0"/>
              <a:t> A paid </a:t>
            </a:r>
            <a:r>
              <a:rPr lang="en-US" dirty="0"/>
              <a:t>coach or </a:t>
            </a:r>
            <a:r>
              <a:rPr dirty="0"/>
              <a:t>employee </a:t>
            </a:r>
            <a:r>
              <a:rPr lang="en-US" dirty="0"/>
              <a:t>can hold this position, but </a:t>
            </a:r>
            <a:r>
              <a:rPr dirty="0"/>
              <a:t>should not have a vote because in the AGLC's eyes there could be pressure on this person to vote a certain way to protect their employment.</a:t>
            </a:r>
            <a:r>
              <a:rPr lang="en-US" dirty="0"/>
              <a:t> This can have impact on your AGLC license to hold casino fundraisers – very important to understand this one. </a:t>
            </a:r>
          </a:p>
          <a:p>
            <a:endParaRPr lang="en-US" dirty="0"/>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lang="en-US" dirty="0"/>
              <a:t>In addition to your core board positions, committees</a:t>
            </a:r>
            <a:r>
              <a:rPr dirty="0"/>
              <a:t> support the board by tackling complex areas and can also be a great way to get new people involved without taking on a core board role. </a:t>
            </a:r>
          </a:p>
          <a:p>
            <a:endParaRPr dirty="0"/>
          </a:p>
          <a:p>
            <a:r>
              <a:rPr dirty="0"/>
              <a:t>Keep in mind though, committees should have clear mandates, committee guidelines or Terms of Reference. Terms of Reference will outline what decisions the committee can make, and which decisions require board approval (committee makes recommendation for approval to the board)</a:t>
            </a:r>
          </a:p>
          <a:p>
            <a:endParaRPr dirty="0"/>
          </a:p>
          <a:p>
            <a:r>
              <a:rPr dirty="0"/>
              <a:t>Keep clear meeting minutes – hold people accountable for the actions they have accepted, transparency to membership and historical reference for discussions. With the use of many AI tools now, this can make these tasks much easier and are important for record keeping. </a:t>
            </a:r>
          </a:p>
          <a:p>
            <a:endParaRPr dirty="0"/>
          </a:p>
          <a:p>
            <a:r>
              <a:rPr dirty="0"/>
              <a:t>For discussion: Does your club currently utilize committees to distribute workload?</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lang="en-US" dirty="0"/>
              <a:t>So now you've got people in place – but how do you have effective board and committee meetings? Effective board and committee meetings don't happen by accident. They rely on clear governance tools that define who does what, what decisions can be made, and how those decisions are documented.</a:t>
            </a:r>
          </a:p>
          <a:p>
            <a:endParaRPr lang="en-US" dirty="0"/>
          </a:p>
          <a:p>
            <a:r>
              <a:rPr lang="en-US" dirty="0"/>
              <a:t>Starting with Terms of reference – think of these as the committee or board's operating manual. A strong Terms of Reference answers key questions:</a:t>
            </a:r>
          </a:p>
          <a:p>
            <a:pPr marL="176679" indent="-176679">
              <a:buFont typeface="Arial"/>
              <a:buChar char="•"/>
            </a:pPr>
            <a:r>
              <a:rPr lang="en-US" dirty="0"/>
              <a:t>Why does this committee exist?</a:t>
            </a:r>
          </a:p>
          <a:p>
            <a:pPr marL="176679" indent="-176679">
              <a:buFont typeface="Arial"/>
              <a:buChar char="•"/>
            </a:pPr>
            <a:r>
              <a:rPr lang="en-US" dirty="0"/>
              <a:t>What is its scope and mandate?</a:t>
            </a:r>
          </a:p>
          <a:p>
            <a:pPr marL="176679" indent="-176679">
              <a:buFont typeface="Arial"/>
              <a:buChar char="•"/>
            </a:pPr>
            <a:r>
              <a:rPr lang="en-US" dirty="0"/>
              <a:t>Who serves on the committee?</a:t>
            </a:r>
          </a:p>
          <a:p>
            <a:pPr marL="176679" indent="-176679">
              <a:buFont typeface="Arial"/>
              <a:buChar char="•"/>
            </a:pPr>
            <a:r>
              <a:rPr lang="en-US" dirty="0"/>
              <a:t>How often does it meet?</a:t>
            </a:r>
          </a:p>
          <a:p>
            <a:pPr marL="176679" indent="-176679">
              <a:buFont typeface="Arial"/>
              <a:buChar char="•"/>
            </a:pPr>
            <a:r>
              <a:rPr lang="en-US" dirty="0"/>
              <a:t>What decisions can it make?</a:t>
            </a:r>
          </a:p>
          <a:p>
            <a:pPr marL="176679" indent="-176679">
              <a:buFont typeface="Arial"/>
              <a:buChar char="•"/>
            </a:pPr>
            <a:r>
              <a:rPr lang="en-US" dirty="0"/>
              <a:t>What recommendations must go to the board?</a:t>
            </a:r>
          </a:p>
          <a:p>
            <a:endParaRPr lang="en-US" dirty="0"/>
          </a:p>
          <a:p>
            <a:r>
              <a:rPr lang="en-US" dirty="0"/>
              <a:t>Without a clear Terms of Reference, committees can drift outside their purpose, duplicate work, or become unclear about their role.</a:t>
            </a:r>
          </a:p>
          <a:p>
            <a:endParaRPr lang="en-US" dirty="0"/>
          </a:p>
          <a:p>
            <a:r>
              <a:rPr lang="en-US" dirty="0"/>
              <a:t>Review Terms of Reference annually to ensure they remain aligned with organizational priorities.</a:t>
            </a:r>
          </a:p>
          <a:p>
            <a:endParaRPr lang="en-US" dirty="0"/>
          </a:p>
          <a:p>
            <a:r>
              <a:rPr lang="en-US" dirty="0"/>
              <a:t>Meeting Minutes – these are not a transcript of discussions but rather the official record. Their purpose is to provide an official record of:</a:t>
            </a:r>
          </a:p>
          <a:p>
            <a:pPr marL="176679" indent="-176679">
              <a:buFont typeface="Arial"/>
              <a:buChar char="•"/>
            </a:pPr>
            <a:r>
              <a:rPr lang="en-US" dirty="0"/>
              <a:t>Attendance</a:t>
            </a:r>
          </a:p>
          <a:p>
            <a:pPr marL="176679" indent="-176679">
              <a:buFont typeface="Arial"/>
              <a:buChar char="•"/>
            </a:pPr>
            <a:r>
              <a:rPr lang="en-US" dirty="0"/>
              <a:t>Motions and decisions</a:t>
            </a:r>
          </a:p>
          <a:p>
            <a:pPr marL="176679" indent="-176679">
              <a:buFont typeface="Arial"/>
              <a:buChar char="•"/>
            </a:pPr>
            <a:r>
              <a:rPr lang="en-US" dirty="0"/>
              <a:t>Key actions</a:t>
            </a:r>
          </a:p>
          <a:p>
            <a:pPr marL="176679" indent="-176679">
              <a:buFont typeface="Arial"/>
              <a:buChar char="•"/>
            </a:pPr>
            <a:r>
              <a:rPr lang="en-US" dirty="0"/>
              <a:t>Assigned responsibilities</a:t>
            </a:r>
          </a:p>
          <a:p>
            <a:pPr marL="176679" indent="-176679">
              <a:buFont typeface="Arial"/>
              <a:buChar char="•"/>
            </a:pPr>
            <a:r>
              <a:rPr lang="en-US" dirty="0"/>
              <a:t>Follow-up items</a:t>
            </a:r>
            <a:br>
              <a:rPr lang="en-US" dirty="0"/>
            </a:br>
            <a:endParaRPr lang="en-US" dirty="0"/>
          </a:p>
          <a:p>
            <a:r>
              <a:rPr lang="en-US" dirty="0"/>
              <a:t>Effective minutes answer three questions:</a:t>
            </a:r>
          </a:p>
          <a:p>
            <a:pPr marL="176679" indent="-176679">
              <a:buFont typeface="Arial"/>
              <a:buChar char="•"/>
            </a:pPr>
            <a:r>
              <a:rPr lang="en-US" dirty="0"/>
              <a:t>What was decided?</a:t>
            </a:r>
          </a:p>
          <a:p>
            <a:pPr marL="176679" indent="-176679">
              <a:buFont typeface="Arial"/>
              <a:buChar char="•"/>
            </a:pPr>
            <a:r>
              <a:rPr lang="en-US" dirty="0"/>
              <a:t>Who is responsible?</a:t>
            </a:r>
          </a:p>
          <a:p>
            <a:pPr marL="176679" indent="-176679">
              <a:buFont typeface="Arial"/>
              <a:buChar char="•"/>
            </a:pPr>
            <a:r>
              <a:rPr lang="en-US" dirty="0"/>
              <a:t>When is it due?</a:t>
            </a:r>
          </a:p>
          <a:p>
            <a:endParaRPr lang="en-US" dirty="0"/>
          </a:p>
          <a:p>
            <a:r>
              <a:rPr lang="en-US" dirty="0"/>
              <a:t>Board Recommendations - Turning Discussion into Action</a:t>
            </a:r>
          </a:p>
          <a:p>
            <a:endParaRPr lang="en-US" dirty="0"/>
          </a:p>
          <a:p>
            <a:r>
              <a:rPr lang="en-US" dirty="0"/>
              <a:t>Committees play a critical role in analyzing issues and bringing forward recommendations.</a:t>
            </a:r>
          </a:p>
          <a:p>
            <a:endParaRPr lang="en-US" dirty="0"/>
          </a:p>
          <a:p>
            <a:r>
              <a:rPr lang="en-US" dirty="0"/>
              <a:t>A strong recommendation should include:</a:t>
            </a:r>
          </a:p>
          <a:p>
            <a:pPr marL="176679" indent="-176679">
              <a:buFont typeface="Arial"/>
              <a:buChar char="•"/>
            </a:pPr>
            <a:r>
              <a:rPr lang="en-US" dirty="0"/>
              <a:t>The issue or opportunity.</a:t>
            </a:r>
          </a:p>
          <a:p>
            <a:pPr marL="176679" indent="-176679">
              <a:buFont typeface="Arial"/>
              <a:buChar char="•"/>
            </a:pPr>
            <a:r>
              <a:rPr lang="en-US" dirty="0"/>
              <a:t>Relevant background information.</a:t>
            </a:r>
          </a:p>
          <a:p>
            <a:pPr marL="176679" indent="-176679">
              <a:buFont typeface="Arial"/>
              <a:buChar char="•"/>
            </a:pPr>
            <a:r>
              <a:rPr lang="en-US" dirty="0"/>
              <a:t>Financial or operational impacts.</a:t>
            </a:r>
          </a:p>
          <a:p>
            <a:pPr marL="176679" indent="-176679">
              <a:buFont typeface="Arial"/>
              <a:buChar char="•"/>
            </a:pPr>
            <a:r>
              <a:rPr lang="en-US" dirty="0"/>
              <a:t>Risks and benefits.</a:t>
            </a:r>
          </a:p>
          <a:p>
            <a:pPr marL="176679" indent="-176679">
              <a:buFont typeface="Arial"/>
              <a:buChar char="•"/>
            </a:pPr>
            <a:r>
              <a:rPr lang="en-US" dirty="0"/>
              <a:t>A clear recommendation for consideration.</a:t>
            </a:r>
          </a:p>
          <a:p>
            <a:endParaRPr lang="en-US" dirty="0"/>
          </a:p>
          <a:p>
            <a:r>
              <a:rPr lang="en-US" dirty="0"/>
              <a:t>Avoid recommendations that simply raise an issue without proposing a path forward.</a:t>
            </a:r>
          </a:p>
          <a:p>
            <a:endParaRPr lang="en-US" dirty="0"/>
          </a:p>
          <a:p>
            <a:r>
              <a:rPr lang="en-US" dirty="0"/>
              <a:t>The board's role is governance and decision-making, not redoing committee work. Well-crafted recommendations allow the board to focus on strategic oversight rather than operational details.</a:t>
            </a:r>
          </a:p>
          <a:p>
            <a:endParaRPr lang="en-US" dirty="0"/>
          </a:p>
          <a:p>
            <a:r>
              <a:rPr lang="en-US" dirty="0"/>
              <a:t>Lastly, Authority Levels - Knowing Who Decides</a:t>
            </a:r>
          </a:p>
          <a:p>
            <a:endParaRPr lang="en-US" dirty="0"/>
          </a:p>
          <a:p>
            <a:r>
              <a:rPr lang="en-US" dirty="0"/>
              <a:t>One of the biggest causes of meeting inefficiency is uncertainty about decision-making authority.</a:t>
            </a:r>
          </a:p>
          <a:p>
            <a:r>
              <a:rPr lang="en-US" dirty="0"/>
              <a:t>Authority levels establish:</a:t>
            </a:r>
          </a:p>
          <a:p>
            <a:pPr marL="176679" indent="-176679">
              <a:buFont typeface="Arial"/>
              <a:buChar char="•"/>
            </a:pPr>
            <a:r>
              <a:rPr lang="en-US" dirty="0"/>
              <a:t>Decisions staff can make independently.</a:t>
            </a:r>
          </a:p>
          <a:p>
            <a:pPr marL="176679" indent="-176679">
              <a:buFont typeface="Arial"/>
              <a:buChar char="•"/>
            </a:pPr>
            <a:r>
              <a:rPr lang="en-US" dirty="0"/>
              <a:t>Decisions committees can approve.</a:t>
            </a:r>
          </a:p>
          <a:p>
            <a:pPr marL="176679" indent="-176679">
              <a:buFont typeface="Arial"/>
              <a:buChar char="•"/>
            </a:pPr>
            <a:r>
              <a:rPr lang="en-US" dirty="0"/>
              <a:t>Decisions requiring board approval.</a:t>
            </a:r>
          </a:p>
          <a:p>
            <a:pPr marL="176679" indent="-176679">
              <a:buFont typeface="Arial"/>
              <a:buChar char="•"/>
            </a:pPr>
            <a:r>
              <a:rPr lang="en-US" dirty="0"/>
              <a:t>Matters that require member or stakeholder input.</a:t>
            </a:r>
          </a:p>
          <a:p>
            <a:endParaRPr lang="en-US" dirty="0"/>
          </a:p>
          <a:p>
            <a:r>
              <a:rPr lang="en-US" dirty="0"/>
              <a:t>Before discussing an item, ask:</a:t>
            </a:r>
          </a:p>
          <a:p>
            <a:r>
              <a:rPr lang="en-US" dirty="0"/>
              <a:t>"Are we here to decide, recommend, or simply receive information?"</a:t>
            </a:r>
          </a:p>
          <a:p>
            <a:endParaRPr lang="en-US" dirty="0"/>
          </a:p>
          <a:p>
            <a:r>
              <a:rPr lang="en-US" dirty="0"/>
              <a:t>This simple question keeps meetings focused and prevents unnecessary debate.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lang="en-US" dirty="0"/>
              <a:t>Strong governance is not just about structures and processes. It also depends on the technical and soft skills that board and committee members bring to the table.</a:t>
            </a:r>
          </a:p>
          <a:p>
            <a:endParaRPr lang="en-US" dirty="0"/>
          </a:p>
          <a:p>
            <a:r>
              <a:rPr lang="en-US" dirty="0"/>
              <a:t>Effective members demonstrate contextual skills by understanding the organization's environment, stakeholders, risks, and strategic priorities. They are able to see the bigger picture and understand how decisions fit within the organization's mission and goals.</a:t>
            </a:r>
          </a:p>
          <a:p>
            <a:r>
              <a:rPr lang="en-US" dirty="0"/>
              <a:t> </a:t>
            </a:r>
          </a:p>
          <a:p>
            <a:r>
              <a:rPr lang="en-US" dirty="0"/>
              <a:t>They also maintain strong educational skills, meaning they are committed to continuous learning. Governance, legislation, industry trends, and organizational needs evolve over time, and effective members stay informed so they can make sound decisions.</a:t>
            </a:r>
          </a:p>
          <a:p>
            <a:r>
              <a:rPr lang="en-US" dirty="0"/>
              <a:t> </a:t>
            </a:r>
          </a:p>
          <a:p>
            <a:r>
              <a:rPr lang="en-US" dirty="0"/>
              <a:t>Interpersonal skills are equally important. Board and committee work is collaborative. Members must listen actively, communicate respectfully, ask thoughtful questions, and contribute to healthy debate while maintaining positive relationships.</a:t>
            </a:r>
          </a:p>
          <a:p>
            <a:r>
              <a:rPr lang="en-US" dirty="0"/>
              <a:t> </a:t>
            </a:r>
          </a:p>
          <a:p>
            <a:r>
              <a:rPr lang="en-US" dirty="0"/>
              <a:t>Strong members apply analytical skills by reviewing information critically, identifying risks and opportunities, interpreting data, and asking questions that lead to better decision-making. They focus on evidence rather than assumptions.</a:t>
            </a:r>
          </a:p>
          <a:p>
            <a:r>
              <a:rPr lang="en-US" dirty="0"/>
              <a:t> </a:t>
            </a:r>
          </a:p>
          <a:p>
            <a:r>
              <a:rPr lang="en-US" dirty="0"/>
              <a:t>They also need political skills. This is not about politics in a partisan sense, but about understanding relationships, managing differing viewpoints, building consensus, and navigating complex stakeholder interests to support organizational success.</a:t>
            </a:r>
          </a:p>
          <a:p>
            <a:r>
              <a:rPr lang="en-US" dirty="0"/>
              <a:t> </a:t>
            </a:r>
          </a:p>
          <a:p>
            <a:r>
              <a:rPr lang="en-US" dirty="0"/>
              <a:t>Finally, effective governors demonstrate strategic skills. Rather than focusing solely on operational details, they look ahead, consider long-term implications, evaluate future opportunities and risks, and help guide the organization toward its vision.</a:t>
            </a:r>
          </a:p>
          <a:p>
            <a:r>
              <a:rPr lang="en-US" dirty="0"/>
              <a:t> </a:t>
            </a:r>
          </a:p>
          <a:p>
            <a:r>
              <a:rPr lang="en-US" dirty="0"/>
              <a:t>When these six skill areas work together, boards and committees are better equipped to make informed decisions, provide effective oversight, and contribute meaningfully to organizational success.</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lang="en-US" dirty="0"/>
              <a:t>Effective governance is a team effort. This slide lists </a:t>
            </a:r>
            <a:r>
              <a:rPr lang="en-US" dirty="0" err="1"/>
              <a:t>behaviours</a:t>
            </a:r>
            <a:r>
              <a:rPr lang="en-US" dirty="0"/>
              <a:t> that make Boards and committees more effective.</a:t>
            </a:r>
          </a:p>
          <a:p>
            <a:endParaRPr lang="en-US" dirty="0"/>
          </a:p>
          <a:p>
            <a:r>
              <a:rPr lang="en-US" dirty="0"/>
              <a:t>PARTICIPATION AND CONTRIBUTION: : means every member is actively involved in discussions, brings their unique experience and perspective and is willing to ask questions and share insights. </a:t>
            </a:r>
          </a:p>
          <a:p>
            <a:endParaRPr lang="en-US" dirty="0"/>
          </a:p>
          <a:p>
            <a:r>
              <a:rPr lang="en-US" dirty="0"/>
              <a:t>Effective participation is not about who speaks the most; it’s about adding value, listening carefully and contributing constructively to the conversations. </a:t>
            </a:r>
            <a:br>
              <a:rPr lang="en-US" dirty="0"/>
            </a:br>
            <a:endParaRPr lang="en-US" dirty="0"/>
          </a:p>
          <a:p>
            <a:r>
              <a:rPr lang="en-US" dirty="0"/>
              <a:t>Examples include: Attending meetings and contributing during the discussion, not after the decision. Ask for other opinions, keep comments relevant and be prepared to compromise. Challenge ideas respectfully rather than challenging individuals. Recognize contributions and accept the outcome of a properly made majority decision.</a:t>
            </a:r>
            <a:br>
              <a:rPr lang="en-US" dirty="0"/>
            </a:br>
            <a:br>
              <a:rPr lang="en-US" dirty="0"/>
            </a:br>
            <a:r>
              <a:rPr lang="en-US" dirty="0"/>
              <a:t>Diverse viewpoints lead to stronger decisions, and healthy discussion should challenge ideas without challenging individuals. </a:t>
            </a:r>
          </a:p>
          <a:p>
            <a:endParaRPr lang="en-US" dirty="0"/>
          </a:p>
          <a:p>
            <a:r>
              <a:rPr lang="en-US" dirty="0"/>
              <a:t>PREPARATION AND COLLABORATION are equally important. Members should come to meetings having reviewed the agenda, materials, and supporting documents in advance. That way meetings can focus on discussion and decisions rather than catching everyone up. Listen, maintain confidentiality and give or receive constructive feedback respectfully.</a:t>
            </a:r>
          </a:p>
          <a:p>
            <a:endParaRPr lang="en-US" dirty="0"/>
          </a:p>
          <a:p>
            <a:r>
              <a:rPr lang="en-US" dirty="0"/>
              <a:t>Collaboration means working together to solve problems and support decisions once they are made, even when there may have been differing opinions during the discussion. Effective boards and committees move from debate to collective ownership, ensuring everyone is working toward the best interests of the organization.</a:t>
            </a:r>
          </a:p>
          <a:p>
            <a:r>
              <a:rPr lang="en-US" dirty="0"/>
              <a:t> </a:t>
            </a:r>
          </a:p>
          <a:p>
            <a:pPr defTabSz="942289"/>
            <a:r>
              <a:rPr lang="en-US" dirty="0"/>
              <a:t>When members participate fully, come prepared, and collaborate respectfully, meetings become more productive, decisions improve, and the board or committee functions as a cohesive governance team.</a:t>
            </a:r>
          </a:p>
          <a:p>
            <a:endParaRPr lang="en-US" dirty="0"/>
          </a:p>
          <a:p>
            <a:r>
              <a:rPr lang="en-US" dirty="0"/>
              <a:t>After a decision, the Board needs to take collective ownership of it. Speaking with one voice doesn't mean everyone agreed at first; it means respecting the decision and not undermining it afterward.</a:t>
            </a:r>
          </a:p>
          <a:p>
            <a:endParaRPr lang="en-US" dirty="0"/>
          </a:p>
          <a:p>
            <a:r>
              <a:rPr lang="en-US" dirty="0"/>
              <a:t>TAKEAWAY: Participation, preparation and collaboration make meetings more productive and decisions stronger.</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dirty="0"/>
              <a:t>Whether through discussion, consensus, or formal voting, the goal is to reach decisions that reflect the best interest of the organization</a:t>
            </a:r>
            <a:r>
              <a:rPr lang="en-US" dirty="0"/>
              <a:t> - </a:t>
            </a:r>
            <a:r>
              <a:rPr dirty="0"/>
              <a:t>and to move forward together, even if the path to agreement isn’t always straightforward.</a:t>
            </a:r>
            <a:r>
              <a:rPr lang="en-US" dirty="0"/>
              <a:t> This process can be used to make decisions within committee, club board or both. </a:t>
            </a:r>
            <a:endParaRPr dirty="0"/>
          </a:p>
          <a:p>
            <a:endParaRPr dirty="0"/>
          </a:p>
          <a:p>
            <a:r>
              <a:rPr lang="en-US" dirty="0"/>
              <a:t>And, l</a:t>
            </a:r>
            <a:r>
              <a:rPr dirty="0"/>
              <a:t>ike any skill, good decision-making takes structure, respect, and practice.</a:t>
            </a:r>
            <a:r>
              <a:rPr lang="en-US" dirty="0"/>
              <a:t> </a:t>
            </a:r>
            <a:r>
              <a:rPr dirty="0"/>
              <a:t>Even with clear roles and responsibilities, boards must navigate diverse opinions.</a:t>
            </a:r>
            <a:br>
              <a:rPr lang="en-US" dirty="0"/>
            </a:br>
            <a:endParaRPr dirty="0"/>
          </a:p>
          <a:p>
            <a:r>
              <a:rPr lang="en-US" dirty="0"/>
              <a:t>And this can be done through d</a:t>
            </a:r>
            <a:r>
              <a:rPr dirty="0"/>
              <a:t>iscuss</a:t>
            </a:r>
            <a:r>
              <a:rPr lang="en-US" dirty="0"/>
              <a:t>ing</a:t>
            </a:r>
            <a:r>
              <a:rPr dirty="0"/>
              <a:t> thoroughly</a:t>
            </a:r>
            <a:r>
              <a:rPr lang="en-US" dirty="0"/>
              <a:t> (until general agreement)</a:t>
            </a:r>
            <a:r>
              <a:rPr dirty="0"/>
              <a:t>, vote when needed</a:t>
            </a:r>
            <a:r>
              <a:rPr lang="en-US" dirty="0"/>
              <a:t> to ensure a formal approval process (can simply be show of hands)</a:t>
            </a:r>
            <a:r>
              <a:rPr dirty="0"/>
              <a:t>, and always speak as one board afterward.</a:t>
            </a:r>
            <a:r>
              <a:rPr lang="en-US" dirty="0"/>
              <a:t> Remember – decisions are recorded through motions within minutes. These are the governance tools that reference decisions for future reference. </a:t>
            </a:r>
            <a:br>
              <a:rPr lang="en-US" dirty="0"/>
            </a:br>
            <a:br>
              <a:rPr lang="en-US" dirty="0"/>
            </a:br>
            <a:r>
              <a:rPr lang="en-US" dirty="0"/>
              <a:t>In the example here, the motion will pass, and should be recorded in the minutes as “Motion to…” and then under Motion carried. 5 in Favour, 2 opposed. A tip: Motions should always be worded in the affirmative. Even if all board members oppose the motion. </a:t>
            </a:r>
            <a:br>
              <a:rPr lang="en-US" dirty="0"/>
            </a:br>
            <a:endParaRPr i="1" dirty="0"/>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dirty="0"/>
              <a:t>Consensus doesn’t mean everyone loves the outcome, just that everyone can support it.</a:t>
            </a:r>
          </a:p>
          <a:p>
            <a:endParaRPr dirty="0"/>
          </a:p>
          <a:p>
            <a:r>
              <a:rPr lang="en-US" dirty="0"/>
              <a:t>Good facilitation is key: make space for all voices, but guide toward closure. If things get heated, here are some Helpful Hints:</a:t>
            </a:r>
          </a:p>
          <a:p>
            <a:endParaRPr lang="en-US" dirty="0"/>
          </a:p>
          <a:p>
            <a:pPr defTabSz="942289"/>
            <a:r>
              <a:rPr lang="en-US" b="1" dirty="0"/>
              <a:t>1. Summarize regularly:</a:t>
            </a:r>
            <a:r>
              <a:rPr lang="en-US" dirty="0"/>
              <a:t> helps clarify agreements and gives people a chance to ask clarifying questions. </a:t>
            </a:r>
          </a:p>
          <a:p>
            <a:pPr defTabSz="942289"/>
            <a:br>
              <a:rPr lang="en-US" dirty="0"/>
            </a:br>
            <a:r>
              <a:rPr lang="en-US" b="1" dirty="0"/>
              <a:t>2. Ask open-ended questions: </a:t>
            </a:r>
            <a:r>
              <a:rPr lang="en-US" dirty="0"/>
              <a:t>this can encourage input from others. In an environment of trust there are no “wrong” answers. But we do want to take care to not only ask questions. That can sometimes be a way around stating an opinion you may feel comfortable with, but too many questions rarely ends in decision making. </a:t>
            </a:r>
            <a:br>
              <a:rPr lang="en-US" dirty="0"/>
            </a:br>
            <a:br>
              <a:rPr lang="en-US" dirty="0"/>
            </a:br>
            <a:r>
              <a:rPr lang="en-US" b="1" dirty="0"/>
              <a:t>3. Use parking lots: </a:t>
            </a:r>
            <a:r>
              <a:rPr lang="en-US" dirty="0"/>
              <a:t>save off-topic items for later. They may be valid, but not germane to the discussion at hand.</a:t>
            </a:r>
            <a:br>
              <a:rPr lang="en-US" dirty="0"/>
            </a:br>
            <a:endParaRPr lang="en-US" dirty="0"/>
          </a:p>
          <a:p>
            <a:pPr defTabSz="942289"/>
            <a:r>
              <a:rPr lang="en-US" b="1" dirty="0"/>
              <a:t>4. Decision matrix or ranking tools:</a:t>
            </a:r>
            <a:r>
              <a:rPr lang="en-US" dirty="0"/>
              <a:t> when stuck on options – </a:t>
            </a:r>
            <a:r>
              <a:rPr lang="en-CA" dirty="0"/>
              <a:t>A decision matrix can help a Board objectively compare options against agreed-upon criteria, supporting consistent, transparent and informed decision-making. Sometimes focusing on the inputs first can help bring everyone together, or at least identify where the gaps are. </a:t>
            </a:r>
            <a:br>
              <a:rPr lang="en-CA" dirty="0"/>
            </a:br>
            <a:br>
              <a:rPr lang="en-CA" dirty="0"/>
            </a:br>
            <a:r>
              <a:rPr lang="en-US" b="1" dirty="0"/>
              <a:t>5. Take a break: </a:t>
            </a:r>
            <a:r>
              <a:rPr lang="en-US" dirty="0"/>
              <a:t>regroup if things get heated – not a break for side discussions, but one where people can use Stop, Drop and Roll with it to assess where they’re at personally. </a:t>
            </a:r>
          </a:p>
          <a:p>
            <a:pPr defTabSz="942289"/>
            <a:br>
              <a:rPr lang="en-US" dirty="0"/>
            </a:br>
            <a:r>
              <a:rPr lang="en-US" b="1" dirty="0"/>
              <a:t>6. Final round: </a:t>
            </a:r>
            <a:r>
              <a:rPr lang="en-US" dirty="0"/>
              <a:t>everyone shares if they can “live with it”</a:t>
            </a:r>
          </a:p>
          <a:p>
            <a:endParaRPr dirty="0"/>
          </a:p>
          <a:p>
            <a:endParaRPr dirty="0"/>
          </a:p>
          <a:p>
            <a:r>
              <a:rPr lang="en-US" dirty="0"/>
              <a:t>Here’s a little more detail on how to “Take a break”:</a:t>
            </a:r>
          </a:p>
          <a:p>
            <a:endParaRPr dirty="0"/>
          </a:p>
          <a:p>
            <a:r>
              <a:rPr b="1" dirty="0"/>
              <a:t>Stop: </a:t>
            </a:r>
            <a:r>
              <a:rPr dirty="0"/>
              <a:t>When tensions rise. PAUSE. A brief moment before reacting can change the entire interaction. </a:t>
            </a:r>
            <a:br>
              <a:rPr lang="en-CA" dirty="0">
                <a:cs typeface="+mn-lt"/>
              </a:rPr>
            </a:br>
            <a:r>
              <a:rPr dirty="0"/>
              <a:t>Ways to Pause: Take a deep breath, Step back if needed, Say “I need a moment” and/or Allow space for silence. </a:t>
            </a:r>
          </a:p>
          <a:p>
            <a:endParaRPr dirty="0"/>
          </a:p>
          <a:p>
            <a:r>
              <a:rPr b="1" dirty="0"/>
              <a:t>Drop: </a:t>
            </a:r>
            <a:r>
              <a:rPr dirty="0"/>
              <a:t>After pausing, tune into your feelings. Understand what’s driving your reaction. </a:t>
            </a:r>
            <a:br>
              <a:rPr lang="en-CA" dirty="0">
                <a:cs typeface="+mn-lt"/>
              </a:rPr>
            </a:br>
            <a:r>
              <a:rPr dirty="0"/>
              <a:t>Ask yourself: What am I feeling? What is this reaction about? What do I need right now? </a:t>
            </a:r>
          </a:p>
          <a:p>
            <a:endParaRPr dirty="0"/>
          </a:p>
          <a:p>
            <a:r>
              <a:rPr b="1" dirty="0"/>
              <a:t>Roll (with it): </a:t>
            </a:r>
            <a:r>
              <a:rPr dirty="0"/>
              <a:t>After pausing &amp; checking in with yourself, choose your next step with clarity.</a:t>
            </a:r>
            <a:br>
              <a:rPr lang="en-CA" dirty="0">
                <a:cs typeface="+mn-lt"/>
              </a:rPr>
            </a:br>
            <a:r>
              <a:rPr dirty="0"/>
              <a:t>Ways to Roll: Ask for what you need (I need you to listen to me..), Seek clarity (What do you mean by….), Ground yourself (breathe, count, stretch etc.)</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lang="en-US" dirty="0"/>
              <a:t>Most of you joined your Club Board to contribute to your skater's experience and support skating in your community. You probably didn't sign up thinking about legal liability, risk or conflict!</a:t>
            </a:r>
          </a:p>
          <a:p>
            <a:endParaRPr lang="en-US" dirty="0"/>
          </a:p>
          <a:p>
            <a:r>
              <a:rPr lang="en-US" dirty="0"/>
              <a:t>But good governance helps reduce those risks. Clear communication, defined responsibilities, authority and accountability all make for smoother interactions and better decisions.</a:t>
            </a:r>
          </a:p>
          <a:p>
            <a:endParaRPr lang="en-US" dirty="0"/>
          </a:p>
          <a:p>
            <a:r>
              <a:rPr lang="en-US" dirty="0"/>
              <a:t>Risk isn't always a lawsuit. Clubs face everyday issues involving safety, people, finances, reputation, privacy and legal obligations. Think of financial controls, registration data or keeping corporate filings current.</a:t>
            </a:r>
          </a:p>
          <a:p>
            <a:endParaRPr lang="en-US" dirty="0"/>
          </a:p>
          <a:p>
            <a:r>
              <a:rPr lang="en-US" dirty="0"/>
              <a:t>The checklist on this slide comes down to THREE HABITS:</a:t>
            </a:r>
          </a:p>
          <a:p>
            <a:r>
              <a:rPr lang="en-US" dirty="0"/>
              <a:t>• BE INFORMED: Attend, prepare and understand the club's mission, bylaws and policies. You can't oversee what you don't understand.</a:t>
            </a:r>
          </a:p>
          <a:p>
            <a:r>
              <a:rPr lang="en-US" dirty="0"/>
              <a:t>• PROVIDE OVERSIGHT: Review minutes, budgets and financial statements. Know who can sign cheques or approve spending, and ask questions when something doesn't make sense.</a:t>
            </a:r>
          </a:p>
          <a:p>
            <a:r>
              <a:rPr lang="en-US" dirty="0"/>
              <a:t>• STAY CONNECTED: Listen to skaters and families and follow up on concerns before they become larger problems.</a:t>
            </a:r>
          </a:p>
          <a:p>
            <a:endParaRPr lang="en-US" dirty="0"/>
          </a:p>
          <a:p>
            <a:r>
              <a:rPr lang="en-US" dirty="0"/>
              <a:t>Being engaged doesn't mean doing everything yourself. It means being informed, asking good questions and ensuring the right processes are in place.</a:t>
            </a:r>
          </a:p>
          <a:p>
            <a:endParaRPr lang="en-US" dirty="0"/>
          </a:p>
          <a:p>
            <a:r>
              <a:rPr lang="en-US" dirty="0"/>
              <a:t>Even with good governance, not every risk can be eliminated. Skate Canada provides Directors' and Officers' insurance for eligible registered Club Board members, subject to policy terms and exclusions.</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lang="en-CA" dirty="0"/>
              <a:t>Being an engaged Board member helps reduce risk. But even when we have good governance practices in place, there will always be some level of risk involved in operating a skating club.</a:t>
            </a:r>
            <a:br>
              <a:rPr lang="en-CA" dirty="0"/>
            </a:br>
            <a:endParaRPr lang="en-CA" dirty="0"/>
          </a:p>
          <a:p>
            <a:r>
              <a:rPr lang="en-CA" dirty="0"/>
              <a:t>One of the most important things to understand is that </a:t>
            </a:r>
            <a:r>
              <a:rPr lang="en-CA" b="1" dirty="0"/>
              <a:t>insurance is only one part of risk management</a:t>
            </a:r>
            <a:r>
              <a:rPr lang="en-CA" dirty="0"/>
              <a:t>. Insurance can provide financial protection against certain risks, but it doesn't prevent problems from happening, and it doesn't cover every situation.</a:t>
            </a:r>
          </a:p>
          <a:p>
            <a:br>
              <a:rPr lang="en-CA" dirty="0"/>
            </a:br>
            <a:r>
              <a:rPr lang="en-CA" dirty="0"/>
              <a:t>For example, insurance may help with certain legal costs or liability claims, but it can't necessarily repair damage to a club's reputation or restore the trust of members following a poorly managed situation.</a:t>
            </a:r>
            <a:br>
              <a:rPr lang="en-CA" dirty="0"/>
            </a:br>
            <a:endParaRPr lang="en-CA" dirty="0"/>
          </a:p>
          <a:p>
            <a:r>
              <a:rPr lang="en-CA" b="1" dirty="0"/>
              <a:t>Four Ways to Manage Risk</a:t>
            </a:r>
          </a:p>
          <a:p>
            <a:r>
              <a:rPr lang="en-CA" dirty="0"/>
              <a:t>The slide outlines four approaches. We don't need to eliminate every risk, but we do need to understand our options.</a:t>
            </a:r>
            <a:br>
              <a:rPr lang="en-CA" dirty="0"/>
            </a:br>
            <a:endParaRPr lang="en-CA" dirty="0"/>
          </a:p>
          <a:p>
            <a:r>
              <a:rPr lang="en-CA" b="1" dirty="0"/>
              <a:t>1. Avoid the risk</a:t>
            </a:r>
            <a:endParaRPr lang="en-CA" dirty="0"/>
          </a:p>
          <a:p>
            <a:r>
              <a:rPr lang="en-CA" dirty="0"/>
              <a:t>Sometimes the best decision is simply not to proceed with an activity, or to stop doing something until a concern has been addressed.</a:t>
            </a:r>
          </a:p>
          <a:p>
            <a:r>
              <a:rPr lang="en-CA" dirty="0"/>
              <a:t>For example, if a club doesn't have the required qualified coaches or appropriate supervision to deliver a program safely, it will need to postpone the session until those requirements are met.</a:t>
            </a:r>
            <a:br>
              <a:rPr lang="en-CA" dirty="0"/>
            </a:br>
            <a:endParaRPr lang="en-CA" dirty="0"/>
          </a:p>
          <a:p>
            <a:r>
              <a:rPr lang="en-CA" b="1" dirty="0"/>
              <a:t>2. Reduce the risk</a:t>
            </a:r>
            <a:endParaRPr lang="en-CA" dirty="0"/>
          </a:p>
          <a:p>
            <a:r>
              <a:rPr lang="en-CA" dirty="0"/>
              <a:t>This is probably the approach skating clubs use most often. We put procedures, policies and safeguards in place to reduce the likelihood or impact of something going wrong.</a:t>
            </a:r>
          </a:p>
          <a:p>
            <a:r>
              <a:rPr lang="en-CA" dirty="0"/>
              <a:t>Examples include maintaining appropriate financial controls, ensuring coaches meet Skate Canada's requirements, documenting responsibilities and establishing clear processes for handling concerns.</a:t>
            </a:r>
            <a:br>
              <a:rPr lang="en-CA" dirty="0"/>
            </a:br>
            <a:endParaRPr lang="en-CA" dirty="0"/>
          </a:p>
          <a:p>
            <a:r>
              <a:rPr lang="en-CA" b="1" dirty="0"/>
              <a:t>3. Transfer the risk</a:t>
            </a:r>
            <a:endParaRPr lang="en-CA" dirty="0"/>
          </a:p>
          <a:p>
            <a:r>
              <a:rPr lang="en-CA" dirty="0"/>
              <a:t>Insurance is the most familiar example. Skate Canada's insurance program provides eligible clubs with access to general liability and Directors' and Officers' liability insurance.</a:t>
            </a:r>
          </a:p>
          <a:p>
            <a:br>
              <a:rPr lang="en-CA" dirty="0"/>
            </a:br>
            <a:r>
              <a:rPr lang="en-CA" dirty="0"/>
              <a:t>Directors' and Officers' insurance is particularly relevant to Club Boards because it can provide financial protection in relation to certain claims arising from their governance responsibilities, subject to the terms of the policy.</a:t>
            </a:r>
          </a:p>
          <a:p>
            <a:br>
              <a:rPr lang="en-CA" dirty="0"/>
            </a:br>
            <a:r>
              <a:rPr lang="en-CA" dirty="0"/>
              <a:t>However, insurance doesn't cover everything. Deliberate wrongdoing and certain other conduct may fall outside coverage. </a:t>
            </a:r>
            <a:br>
              <a:rPr lang="en-CA" dirty="0"/>
            </a:br>
            <a:endParaRPr lang="en-CA" dirty="0"/>
          </a:p>
          <a:p>
            <a:r>
              <a:rPr lang="en-CA" b="1" dirty="0"/>
              <a:t>4. Accept the risk</a:t>
            </a:r>
            <a:endParaRPr lang="en-CA" dirty="0"/>
          </a:p>
          <a:p>
            <a:r>
              <a:rPr lang="en-CA" dirty="0"/>
              <a:t>Some risks are simply part of operating a skating club.</a:t>
            </a:r>
          </a:p>
          <a:p>
            <a:br>
              <a:rPr lang="en-CA" dirty="0"/>
            </a:br>
            <a:r>
              <a:rPr lang="en-CA" dirty="0"/>
              <a:t>For example, a club may decide to hold a fundraising event knowing that attendance or revenue could be lower than expected. The Board can make an informed decision, establish a reasonable budget and plan for that possibility.</a:t>
            </a:r>
          </a:p>
          <a:p>
            <a:br>
              <a:rPr lang="en-CA" dirty="0"/>
            </a:br>
            <a:r>
              <a:rPr lang="en-CA" dirty="0"/>
              <a:t>Accepting risk doesn't mean ignoring it. It means understanding the potential consequences and deciding how to manage them.</a:t>
            </a:r>
          </a:p>
          <a:p>
            <a:br>
              <a:rPr lang="en-CA" b="1" dirty="0"/>
            </a:br>
            <a:r>
              <a:rPr lang="en-CA" dirty="0"/>
              <a:t>The important message isn't that Board members need to become insurance experts. It's that they should know what coverage the club has, understand that coverage has conditions and exclusions, and know where to find more information.</a:t>
            </a:r>
            <a:br>
              <a:rPr lang="en-CA" dirty="0"/>
            </a:br>
            <a:endParaRPr lang="en-CA" dirty="0"/>
          </a:p>
          <a:p>
            <a:r>
              <a:rPr lang="en-CA" dirty="0"/>
              <a:t>For skating clubs, that includes ensuring the club remains properly registered with Skate Canada, participants and coaches are registered as required, and programs operate within Skate Canada's requirements.</a:t>
            </a:r>
            <a:br>
              <a:rPr lang="en-CA" dirty="0"/>
            </a:br>
            <a:endParaRPr lang="en-CA" dirty="0"/>
          </a:p>
          <a:p>
            <a:r>
              <a:rPr lang="en-CA" dirty="0"/>
              <a:t>If you're unsure whether a particular activity or situation is covered, it's better to ask before proceeding rather than assume. You can reach out to either info@skatecanada.ca or within the Section – Donella using the Member Services email. </a:t>
            </a:r>
            <a:br>
              <a:rPr lang="en-CA" dirty="0"/>
            </a:br>
            <a:endParaRPr lang="en-CA" dirty="0"/>
          </a:p>
          <a:p>
            <a:r>
              <a:rPr lang="en-CA" b="0" dirty="0"/>
              <a:t>The </a:t>
            </a:r>
            <a:r>
              <a:rPr lang="en-CA" dirty="0"/>
              <a:t>goal isn't to avoid every possible risk. It's to recognize risks, make informed decisions and put reasonable safeguards in place.</a:t>
            </a:r>
            <a:br>
              <a:rPr lang="en-CA" dirty="0"/>
            </a:br>
            <a:endParaRPr lang="en-CA" dirty="0"/>
          </a:p>
          <a:p>
            <a:r>
              <a:rPr lang="en-CA" dirty="0"/>
              <a:t>Insurance is an important part of that protection, but it works alongside good governance, not instead of it.</a:t>
            </a:r>
          </a:p>
          <a:p>
            <a:br>
              <a:rPr lang="en-CA" dirty="0"/>
            </a:b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r>
              <a:rPr dirty="0"/>
              <a:t>Volunteers in AB’s non profit sector have protection under the Freedom to Care Act introduced in 2021.</a:t>
            </a:r>
          </a:p>
          <a:p>
            <a:endParaRPr dirty="0"/>
          </a:p>
          <a:p>
            <a:r>
              <a:rPr dirty="0"/>
              <a:t>Volunteers are protected from liability if they:</a:t>
            </a:r>
          </a:p>
          <a:p>
            <a:r>
              <a:rPr dirty="0"/>
              <a:t>Act in good faith</a:t>
            </a:r>
          </a:p>
          <a:p>
            <a:r>
              <a:rPr dirty="0"/>
              <a:t>Operate within their defined role</a:t>
            </a:r>
          </a:p>
          <a:p>
            <a:r>
              <a:rPr dirty="0"/>
              <a:t>Are not impaired or engaging in misconduct</a:t>
            </a:r>
          </a:p>
          <a:p>
            <a:r>
              <a:rPr dirty="0"/>
              <a:t>Are properly licensed or trained</a:t>
            </a:r>
          </a:p>
          <a:p>
            <a:endParaRPr dirty="0"/>
          </a:p>
          <a:p>
            <a:r>
              <a:rPr dirty="0"/>
              <a:t>Protection excludes criminal, reckless, or impaired actions</a:t>
            </a:r>
          </a:p>
          <a:p>
            <a:r>
              <a:rPr dirty="0"/>
              <a:t>The Act does not:</a:t>
            </a:r>
          </a:p>
          <a:p>
            <a:r>
              <a:rPr dirty="0"/>
              <a:t>Provide blanket exemptions for non-profits</a:t>
            </a:r>
          </a:p>
          <a:p>
            <a:r>
              <a:rPr dirty="0"/>
              <a:t>Cover criminal, reckless, or impaired actions</a:t>
            </a:r>
          </a:p>
          <a:p>
            <a:r>
              <a:rPr dirty="0"/>
              <a:t>Allow appeals of exemption decisions</a:t>
            </a:r>
          </a:p>
          <a:p>
            <a:endParaRPr dirty="0"/>
          </a:p>
          <a:p>
            <a:r>
              <a:rPr dirty="0"/>
              <a:t>The Act empowers non-profits to reduce red tape</a:t>
            </a:r>
          </a:p>
          <a:p>
            <a:r>
              <a:rPr dirty="0"/>
              <a:t>Protects volunteers when acting responsibly</a:t>
            </a:r>
          </a:p>
          <a:p>
            <a:r>
              <a:rPr dirty="0"/>
              <a:t>Promotes confidence and clarity in volunteer roles</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938338" y="457200"/>
            <a:ext cx="3225800" cy="2419350"/>
          </a:xfrm>
        </p:spPr>
      </p:sp>
      <p:sp>
        <p:nvSpPr>
          <p:cNvPr id="3" name="Notes Placeholder 2"/>
          <p:cNvSpPr>
            <a:spLocks noGrp="1"/>
          </p:cNvSpPr>
          <p:nvPr>
            <p:ph type="body" sz="quarter" idx="3"/>
          </p:nvPr>
        </p:nvSpPr>
        <p:spPr/>
        <p:txBody>
          <a:bodyPr lIns="94229" tIns="47114" rIns="94229" bIns="47114"/>
          <a:lstStyle/>
          <a:p>
            <a:endParaRPr dirty="0"/>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6"/>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1"/>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3"/>
            <a:ext cx="58293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1"/>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1"/>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1535113"/>
            <a:ext cx="3030141"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1535113"/>
            <a:ext cx="3031331"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69"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7" y="273051"/>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435101"/>
            <a:ext cx="2256235"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39"/>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39"/>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1600201"/>
            <a:ext cx="61722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6356351"/>
            <a:ext cx="1600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BCAD085-E8A6-8845-BD4E-CB4CCA059FC4}" type="datetimeFigureOut">
              <a:rPr lang="en-US" smtClean="0"/>
              <a:t>10/26/2026</a:t>
            </a:fld>
            <a:endParaRPr lang="en-US"/>
          </a:p>
        </p:txBody>
      </p:sp>
      <p:sp>
        <p:nvSpPr>
          <p:cNvPr id="5" name="Footer Placeholder 4"/>
          <p:cNvSpPr>
            <a:spLocks noGrp="1"/>
          </p:cNvSpPr>
          <p:nvPr>
            <p:ph type="ftr" sz="quarter" idx="3"/>
          </p:nvPr>
        </p:nvSpPr>
        <p:spPr>
          <a:xfrm>
            <a:off x="2343150" y="6356351"/>
            <a:ext cx="2171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6356351"/>
            <a:ext cx="1600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hyperlink" Target="https://info.skatecanada.ca/index.php/en-ca/policies/497-skate-canada-club-and-school-operating-requirements.html" TargetMode="External"/><Relationship Id="rId3" Type="http://schemas.openxmlformats.org/officeDocument/2006/relationships/image" Target="../media/image1.png"/><Relationship Id="rId7" Type="http://schemas.openxmlformats.org/officeDocument/2006/relationships/hyperlink" Target="https://www.alberta.ca/freedom-to-care-about-the-legislation"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https://www.alberta.ca/non-profit-learning-centre" TargetMode="External"/><Relationship Id="rId5" Type="http://schemas.openxmlformats.org/officeDocument/2006/relationships/hyperlink" Target="https://aglc.ca/documents/charitable-gaming-policies-handbook" TargetMode="External"/><Relationship Id="rId4" Type="http://schemas.openxmlformats.org/officeDocument/2006/relationships/hyperlink" Target="https://open.alberta.ca/publications/s14"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hyperlink" Target="https://skateabnwtnun.ca/" TargetMode="External"/><Relationship Id="rId4" Type="http://schemas.openxmlformats.org/officeDocument/2006/relationships/hyperlink" Target="mailto:memberservices@skateabnwtnun.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3463290" cy="685800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493776" y="2009394"/>
            <a:ext cx="2777490" cy="1306512"/>
          </a:xfrm>
          <a:prstGeom prst="rect">
            <a:avLst/>
          </a:prstGeom>
          <a:noFill/>
        </p:spPr>
        <p:txBody>
          <a:bodyPr wrap="square" lIns="27432" tIns="13716" rIns="27432">
            <a:spAutoFit/>
          </a:bodyPr>
          <a:lstStyle/>
          <a:p>
            <a:pPr>
              <a:defRPr sz="3600" b="1">
                <a:solidFill>
                  <a:srgbClr val="FFFFFF"/>
                </a:solidFill>
                <a:latin typeface="Aptos"/>
              </a:defRPr>
            </a:pPr>
            <a:r>
              <a:rPr sz="2700"/>
              <a:t>CLUB BOARD</a:t>
            </a:r>
          </a:p>
          <a:p>
            <a:pPr>
              <a:defRPr sz="3600" b="1">
                <a:solidFill>
                  <a:srgbClr val="FFFFFF"/>
                </a:solidFill>
                <a:latin typeface="Aptos"/>
              </a:defRPr>
            </a:pPr>
            <a:r>
              <a:rPr sz="2700"/>
              <a:t>GOVERNANCE</a:t>
            </a:r>
          </a:p>
          <a:p>
            <a:pPr>
              <a:defRPr sz="3600" b="1">
                <a:solidFill>
                  <a:srgbClr val="FFFFFF"/>
                </a:solidFill>
                <a:latin typeface="Aptos"/>
              </a:defRPr>
            </a:pPr>
            <a:r>
              <a:rPr sz="2700"/>
              <a:t>101</a:t>
            </a:r>
          </a:p>
        </p:txBody>
      </p:sp>
      <p:sp>
        <p:nvSpPr>
          <p:cNvPr id="4" name="Rectangle 3"/>
          <p:cNvSpPr/>
          <p:nvPr/>
        </p:nvSpPr>
        <p:spPr>
          <a:xfrm>
            <a:off x="514350" y="3902202"/>
            <a:ext cx="1371600" cy="548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507492" y="4149090"/>
            <a:ext cx="2729484" cy="544765"/>
          </a:xfrm>
          <a:prstGeom prst="rect">
            <a:avLst/>
          </a:prstGeom>
          <a:noFill/>
        </p:spPr>
        <p:txBody>
          <a:bodyPr wrap="square" lIns="27432" tIns="13716" rIns="27432">
            <a:spAutoFit/>
          </a:bodyPr>
          <a:lstStyle/>
          <a:p>
            <a:pPr>
              <a:defRPr sz="2100" b="0">
                <a:solidFill>
                  <a:srgbClr val="FFFFFF"/>
                </a:solidFill>
                <a:latin typeface="Aptos"/>
              </a:defRPr>
            </a:pPr>
            <a:r>
              <a:rPr sz="1575"/>
              <a:t>A practical introduction</a:t>
            </a:r>
          </a:p>
          <a:p>
            <a:pPr>
              <a:defRPr sz="2100" b="0">
                <a:solidFill>
                  <a:srgbClr val="FFFFFF"/>
                </a:solidFill>
                <a:latin typeface="Aptos"/>
              </a:defRPr>
            </a:pPr>
            <a:r>
              <a:rPr sz="1575"/>
              <a:t>for club board members</a:t>
            </a:r>
          </a:p>
        </p:txBody>
      </p:sp>
      <p:pic>
        <p:nvPicPr>
          <p:cNvPr id="6" name="Picture 5" descr="image.png"/>
          <p:cNvPicPr>
            <a:picLocks noChangeAspect="1"/>
          </p:cNvPicPr>
          <p:nvPr/>
        </p:nvPicPr>
        <p:blipFill>
          <a:blip r:embed="rId3">
            <a:alphaModFix amt="70000"/>
          </a:blip>
          <a:stretch>
            <a:fillRect/>
          </a:stretch>
        </p:blipFill>
        <p:spPr>
          <a:xfrm>
            <a:off x="4997196" y="1535430"/>
            <a:ext cx="2897124" cy="36214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972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77190" y="1062991"/>
            <a:ext cx="5486400" cy="182358"/>
          </a:xfrm>
          <a:prstGeom prst="rect">
            <a:avLst/>
          </a:prstGeom>
          <a:noFill/>
        </p:spPr>
        <p:txBody>
          <a:bodyPr wrap="square" lIns="34290" tIns="20574" rIns="34290">
            <a:spAutoFit/>
          </a:bodyPr>
          <a:lstStyle/>
          <a:p>
            <a:pPr>
              <a:defRPr sz="1000" b="1">
                <a:solidFill>
                  <a:srgbClr val="0033A0"/>
                </a:solidFill>
                <a:latin typeface="Aptos"/>
              </a:defRPr>
            </a:pPr>
            <a:r>
              <a:rPr sz="750"/>
              <a:t>CLUB BOARD GOVERNANCE 101</a:t>
            </a:r>
          </a:p>
        </p:txBody>
      </p:sp>
      <p:sp>
        <p:nvSpPr>
          <p:cNvPr id="4" name="TextBox 3"/>
          <p:cNvSpPr txBox="1"/>
          <p:nvPr/>
        </p:nvSpPr>
        <p:spPr>
          <a:xfrm>
            <a:off x="377190" y="1371600"/>
            <a:ext cx="7612380" cy="401648"/>
          </a:xfrm>
          <a:prstGeom prst="rect">
            <a:avLst/>
          </a:prstGeom>
          <a:noFill/>
        </p:spPr>
        <p:txBody>
          <a:bodyPr wrap="square" lIns="34290" tIns="20574" rIns="34290">
            <a:spAutoFit/>
          </a:bodyPr>
          <a:lstStyle/>
          <a:p>
            <a:pPr>
              <a:defRPr sz="2900" b="1">
                <a:solidFill>
                  <a:srgbClr val="162D56"/>
                </a:solidFill>
                <a:latin typeface="Aptos"/>
              </a:defRPr>
            </a:pPr>
            <a:r>
              <a:rPr sz="2175"/>
              <a:t>Welcome &amp; Agenda</a:t>
            </a:r>
          </a:p>
        </p:txBody>
      </p:sp>
      <p:pic>
        <p:nvPicPr>
          <p:cNvPr id="5" name="Picture 4" descr="Section Container Logo.png"/>
          <p:cNvPicPr>
            <a:picLocks noChangeAspect="1"/>
          </p:cNvPicPr>
          <p:nvPr/>
        </p:nvPicPr>
        <p:blipFill>
          <a:blip r:embed="rId3"/>
          <a:stretch>
            <a:fillRect/>
          </a:stretch>
        </p:blipFill>
        <p:spPr>
          <a:xfrm>
            <a:off x="8119872" y="1049274"/>
            <a:ext cx="559613" cy="699516"/>
          </a:xfrm>
          <a:prstGeom prst="rect">
            <a:avLst/>
          </a:prstGeom>
        </p:spPr>
      </p:pic>
      <p:sp>
        <p:nvSpPr>
          <p:cNvPr id="6" name="Rectangle 5"/>
          <p:cNvSpPr/>
          <p:nvPr/>
        </p:nvSpPr>
        <p:spPr>
          <a:xfrm>
            <a:off x="377190" y="2036826"/>
            <a:ext cx="8366760" cy="17145"/>
          </a:xfrm>
          <a:prstGeom prst="rect">
            <a:avLst/>
          </a:prstGeom>
          <a:solidFill>
            <a:srgbClr val="D7E1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397764" y="5712715"/>
            <a:ext cx="2057400" cy="182358"/>
          </a:xfrm>
          <a:prstGeom prst="rect">
            <a:avLst/>
          </a:prstGeom>
          <a:noFill/>
        </p:spPr>
        <p:txBody>
          <a:bodyPr wrap="square" lIns="34290" tIns="20574" rIns="34290">
            <a:spAutoFit/>
          </a:bodyPr>
          <a:lstStyle/>
          <a:p>
            <a:pPr>
              <a:defRPr sz="1000" b="0">
                <a:solidFill>
                  <a:srgbClr val="5E6B7B"/>
                </a:solidFill>
                <a:latin typeface="Aptos"/>
              </a:defRPr>
            </a:pPr>
            <a:r>
              <a:rPr sz="750"/>
              <a:t>Skate AB | NT | NU</a:t>
            </a:r>
          </a:p>
        </p:txBody>
      </p:sp>
      <p:sp>
        <p:nvSpPr>
          <p:cNvPr id="8" name="TextBox 7"/>
          <p:cNvSpPr txBox="1"/>
          <p:nvPr/>
        </p:nvSpPr>
        <p:spPr>
          <a:xfrm>
            <a:off x="8161020" y="5712715"/>
            <a:ext cx="548640" cy="182358"/>
          </a:xfrm>
          <a:prstGeom prst="rect">
            <a:avLst/>
          </a:prstGeom>
          <a:noFill/>
        </p:spPr>
        <p:txBody>
          <a:bodyPr wrap="square" lIns="34290" tIns="20574" rIns="34290">
            <a:spAutoFit/>
          </a:bodyPr>
          <a:lstStyle/>
          <a:p>
            <a:pPr>
              <a:defRPr sz="1000" b="0">
                <a:solidFill>
                  <a:srgbClr val="5E6B7B"/>
                </a:solidFill>
                <a:latin typeface="Aptos"/>
              </a:defRPr>
            </a:pPr>
            <a:r>
              <a:rPr sz="750"/>
              <a:t>2 / 22</a:t>
            </a:r>
          </a:p>
        </p:txBody>
      </p:sp>
      <p:sp>
        <p:nvSpPr>
          <p:cNvPr id="9" name="Rounded Rectangle 8"/>
          <p:cNvSpPr/>
          <p:nvPr/>
        </p:nvSpPr>
        <p:spPr>
          <a:xfrm>
            <a:off x="466344" y="2242566"/>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TextBox 9"/>
          <p:cNvSpPr txBox="1"/>
          <p:nvPr/>
        </p:nvSpPr>
        <p:spPr>
          <a:xfrm>
            <a:off x="582930" y="2324862"/>
            <a:ext cx="3624453" cy="263149"/>
          </a:xfrm>
          <a:prstGeom prst="rect">
            <a:avLst/>
          </a:prstGeom>
          <a:noFill/>
        </p:spPr>
        <p:txBody>
          <a:bodyPr wrap="square" lIns="34290" tIns="20574" rIns="34290">
            <a:spAutoFit/>
          </a:bodyPr>
          <a:lstStyle/>
          <a:p>
            <a:pPr>
              <a:defRPr sz="1700" b="0">
                <a:solidFill>
                  <a:srgbClr val="232F42"/>
                </a:solidFill>
                <a:latin typeface="Aptos"/>
              </a:defRPr>
            </a:pPr>
            <a:r>
              <a:rPr sz="1275"/>
              <a:t>Welcome and land acknowledgement</a:t>
            </a:r>
          </a:p>
        </p:txBody>
      </p:sp>
      <p:sp>
        <p:nvSpPr>
          <p:cNvPr id="11" name="Rounded Rectangle 10"/>
          <p:cNvSpPr/>
          <p:nvPr/>
        </p:nvSpPr>
        <p:spPr>
          <a:xfrm>
            <a:off x="466344" y="3062097"/>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2" name="TextBox 11"/>
          <p:cNvSpPr txBox="1"/>
          <p:nvPr/>
        </p:nvSpPr>
        <p:spPr>
          <a:xfrm>
            <a:off x="582930" y="3144393"/>
            <a:ext cx="3624453" cy="263149"/>
          </a:xfrm>
          <a:prstGeom prst="rect">
            <a:avLst/>
          </a:prstGeom>
          <a:noFill/>
        </p:spPr>
        <p:txBody>
          <a:bodyPr wrap="square" lIns="34290" tIns="20574" rIns="34290">
            <a:spAutoFit/>
          </a:bodyPr>
          <a:lstStyle/>
          <a:p>
            <a:pPr>
              <a:defRPr sz="1700" b="0">
                <a:solidFill>
                  <a:srgbClr val="232F42"/>
                </a:solidFill>
                <a:latin typeface="Aptos"/>
              </a:defRPr>
            </a:pPr>
            <a:r>
              <a:rPr sz="1275"/>
              <a:t>Remembering why we’re at the table</a:t>
            </a:r>
          </a:p>
        </p:txBody>
      </p:sp>
      <p:sp>
        <p:nvSpPr>
          <p:cNvPr id="13" name="Rounded Rectangle 12"/>
          <p:cNvSpPr/>
          <p:nvPr/>
        </p:nvSpPr>
        <p:spPr>
          <a:xfrm>
            <a:off x="466344" y="3881628"/>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582930" y="3963924"/>
            <a:ext cx="3624453" cy="263149"/>
          </a:xfrm>
          <a:prstGeom prst="rect">
            <a:avLst/>
          </a:prstGeom>
          <a:noFill/>
        </p:spPr>
        <p:txBody>
          <a:bodyPr wrap="square" lIns="34290" tIns="20574" rIns="34290">
            <a:spAutoFit/>
          </a:bodyPr>
          <a:lstStyle/>
          <a:p>
            <a:pPr>
              <a:defRPr sz="1700" b="0">
                <a:solidFill>
                  <a:srgbClr val="232F42"/>
                </a:solidFill>
                <a:latin typeface="Aptos"/>
              </a:defRPr>
            </a:pPr>
            <a:r>
              <a:rPr sz="1275"/>
              <a:t>Expectations of a board</a:t>
            </a:r>
          </a:p>
        </p:txBody>
      </p:sp>
      <p:sp>
        <p:nvSpPr>
          <p:cNvPr id="15" name="Rounded Rectangle 14"/>
          <p:cNvSpPr/>
          <p:nvPr/>
        </p:nvSpPr>
        <p:spPr>
          <a:xfrm>
            <a:off x="466344" y="4701159"/>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6" name="TextBox 15"/>
          <p:cNvSpPr txBox="1"/>
          <p:nvPr/>
        </p:nvSpPr>
        <p:spPr>
          <a:xfrm>
            <a:off x="582930" y="4783455"/>
            <a:ext cx="3624453" cy="263149"/>
          </a:xfrm>
          <a:prstGeom prst="rect">
            <a:avLst/>
          </a:prstGeom>
          <a:noFill/>
        </p:spPr>
        <p:txBody>
          <a:bodyPr wrap="square" lIns="34290" tIns="20574" rIns="34290">
            <a:spAutoFit/>
          </a:bodyPr>
          <a:lstStyle/>
          <a:p>
            <a:pPr>
              <a:defRPr sz="1700" b="0">
                <a:solidFill>
                  <a:srgbClr val="232F42"/>
                </a:solidFill>
                <a:latin typeface="Aptos"/>
              </a:defRPr>
            </a:pPr>
            <a:r>
              <a:rPr sz="1275"/>
              <a:t>Various board models</a:t>
            </a:r>
          </a:p>
        </p:txBody>
      </p:sp>
      <p:sp>
        <p:nvSpPr>
          <p:cNvPr id="17" name="Rounded Rectangle 16"/>
          <p:cNvSpPr/>
          <p:nvPr/>
        </p:nvSpPr>
        <p:spPr>
          <a:xfrm>
            <a:off x="4581144" y="2242566"/>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8" name="TextBox 17"/>
          <p:cNvSpPr txBox="1"/>
          <p:nvPr/>
        </p:nvSpPr>
        <p:spPr>
          <a:xfrm>
            <a:off x="4697730" y="2324862"/>
            <a:ext cx="3624453" cy="459357"/>
          </a:xfrm>
          <a:prstGeom prst="rect">
            <a:avLst/>
          </a:prstGeom>
          <a:noFill/>
        </p:spPr>
        <p:txBody>
          <a:bodyPr wrap="square" lIns="34290" tIns="20574" rIns="34290">
            <a:spAutoFit/>
          </a:bodyPr>
          <a:lstStyle/>
          <a:p>
            <a:pPr>
              <a:defRPr sz="1700" b="0">
                <a:solidFill>
                  <a:srgbClr val="232F42"/>
                </a:solidFill>
                <a:latin typeface="Aptos"/>
              </a:defRPr>
            </a:pPr>
            <a:r>
              <a:rPr sz="1275"/>
              <a:t>What is good governance? (Legislation, objects, bylaws, policies &amp; procedures)</a:t>
            </a:r>
          </a:p>
        </p:txBody>
      </p:sp>
      <p:sp>
        <p:nvSpPr>
          <p:cNvPr id="19" name="Rounded Rectangle 18"/>
          <p:cNvSpPr/>
          <p:nvPr/>
        </p:nvSpPr>
        <p:spPr>
          <a:xfrm>
            <a:off x="4581144" y="3062097"/>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TextBox 19"/>
          <p:cNvSpPr txBox="1"/>
          <p:nvPr/>
        </p:nvSpPr>
        <p:spPr>
          <a:xfrm>
            <a:off x="4697730" y="3144393"/>
            <a:ext cx="3624453" cy="263149"/>
          </a:xfrm>
          <a:prstGeom prst="rect">
            <a:avLst/>
          </a:prstGeom>
          <a:noFill/>
        </p:spPr>
        <p:txBody>
          <a:bodyPr wrap="square" lIns="34290" tIns="20574" rIns="34290">
            <a:spAutoFit/>
          </a:bodyPr>
          <a:lstStyle/>
          <a:p>
            <a:pPr>
              <a:defRPr sz="1700" b="0">
                <a:solidFill>
                  <a:srgbClr val="232F42"/>
                </a:solidFill>
                <a:latin typeface="Aptos"/>
              </a:defRPr>
            </a:pPr>
            <a:r>
              <a:rPr sz="1275"/>
              <a:t>Structure of an association and decision making</a:t>
            </a:r>
          </a:p>
        </p:txBody>
      </p:sp>
      <p:sp>
        <p:nvSpPr>
          <p:cNvPr id="21" name="Rounded Rectangle 20"/>
          <p:cNvSpPr/>
          <p:nvPr/>
        </p:nvSpPr>
        <p:spPr>
          <a:xfrm>
            <a:off x="4581144" y="3881628"/>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2" name="TextBox 21"/>
          <p:cNvSpPr txBox="1"/>
          <p:nvPr/>
        </p:nvSpPr>
        <p:spPr>
          <a:xfrm>
            <a:off x="4697730" y="3963924"/>
            <a:ext cx="3624453" cy="459357"/>
          </a:xfrm>
          <a:prstGeom prst="rect">
            <a:avLst/>
          </a:prstGeom>
          <a:noFill/>
        </p:spPr>
        <p:txBody>
          <a:bodyPr wrap="square" lIns="34290" tIns="20574" rIns="34290">
            <a:spAutoFit/>
          </a:bodyPr>
          <a:lstStyle/>
          <a:p>
            <a:pPr>
              <a:defRPr sz="1700" b="0">
                <a:solidFill>
                  <a:srgbClr val="232F42"/>
                </a:solidFill>
                <a:latin typeface="Aptos"/>
              </a:defRPr>
            </a:pPr>
            <a:r>
              <a:rPr sz="1275"/>
              <a:t>Levels of authority (governance, management &amp; management)</a:t>
            </a:r>
          </a:p>
        </p:txBody>
      </p:sp>
      <p:sp>
        <p:nvSpPr>
          <p:cNvPr id="23" name="Rounded Rectangle 22"/>
          <p:cNvSpPr/>
          <p:nvPr/>
        </p:nvSpPr>
        <p:spPr>
          <a:xfrm>
            <a:off x="4581144" y="4701159"/>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4" name="TextBox 23"/>
          <p:cNvSpPr txBox="1"/>
          <p:nvPr/>
        </p:nvSpPr>
        <p:spPr>
          <a:xfrm>
            <a:off x="4697730" y="4783455"/>
            <a:ext cx="3624453" cy="263149"/>
          </a:xfrm>
          <a:prstGeom prst="rect">
            <a:avLst/>
          </a:prstGeom>
          <a:noFill/>
        </p:spPr>
        <p:txBody>
          <a:bodyPr wrap="square" lIns="34290" tIns="20574" rIns="34290">
            <a:spAutoFit/>
          </a:bodyPr>
          <a:lstStyle/>
          <a:p>
            <a:pPr>
              <a:defRPr sz="1700" b="0">
                <a:solidFill>
                  <a:srgbClr val="232F42"/>
                </a:solidFill>
                <a:latin typeface="Aptos"/>
              </a:defRPr>
            </a:pPr>
            <a:r>
              <a:rPr sz="1275"/>
              <a:t>Board vs committees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612380" cy="383182"/>
          </a:xfrm>
          <a:prstGeom prst="rect">
            <a:avLst/>
          </a:prstGeom>
          <a:noFill/>
        </p:spPr>
        <p:txBody>
          <a:bodyPr wrap="square" lIns="27432" tIns="13716" rIns="27432">
            <a:spAutoFit/>
          </a:bodyPr>
          <a:lstStyle/>
          <a:p>
            <a:pPr>
              <a:defRPr sz="2800" b="1">
                <a:solidFill>
                  <a:srgbClr val="1A2C52"/>
                </a:solidFill>
                <a:latin typeface="Aptos"/>
              </a:defRPr>
            </a:pPr>
            <a:r>
              <a:rPr sz="2100"/>
              <a:t>Why are you involved in a nonprofit board?</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3 / 22</a:t>
            </a:r>
          </a:p>
        </p:txBody>
      </p:sp>
      <p:sp>
        <p:nvSpPr>
          <p:cNvPr id="8" name="Rounded Rectangle 7"/>
          <p:cNvSpPr/>
          <p:nvPr/>
        </p:nvSpPr>
        <p:spPr>
          <a:xfrm>
            <a:off x="507492" y="2242566"/>
            <a:ext cx="3963924" cy="809244"/>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9" name="TextBox 8"/>
          <p:cNvSpPr txBox="1"/>
          <p:nvPr/>
        </p:nvSpPr>
        <p:spPr>
          <a:xfrm>
            <a:off x="644652" y="2434590"/>
            <a:ext cx="459486" cy="429348"/>
          </a:xfrm>
          <a:prstGeom prst="rect">
            <a:avLst/>
          </a:prstGeom>
          <a:noFill/>
        </p:spPr>
        <p:txBody>
          <a:bodyPr wrap="square" lIns="27432" tIns="13716" rIns="27432">
            <a:spAutoFit/>
          </a:bodyPr>
          <a:lstStyle/>
          <a:p>
            <a:pPr>
              <a:defRPr sz="2400" b="1">
                <a:solidFill>
                  <a:srgbClr val="0033A0"/>
                </a:solidFill>
                <a:latin typeface="Aptos"/>
              </a:defRPr>
            </a:pPr>
            <a:r>
              <a:t>01</a:t>
            </a:r>
          </a:p>
        </p:txBody>
      </p:sp>
      <p:sp>
        <p:nvSpPr>
          <p:cNvPr id="10" name="TextBox 9"/>
          <p:cNvSpPr txBox="1"/>
          <p:nvPr/>
        </p:nvSpPr>
        <p:spPr>
          <a:xfrm>
            <a:off x="1207008" y="2434590"/>
            <a:ext cx="3072384" cy="279307"/>
          </a:xfrm>
          <a:prstGeom prst="rect">
            <a:avLst/>
          </a:prstGeom>
          <a:noFill/>
        </p:spPr>
        <p:txBody>
          <a:bodyPr wrap="square" lIns="27432" tIns="13716" rIns="27432">
            <a:spAutoFit/>
          </a:bodyPr>
          <a:lstStyle/>
          <a:p>
            <a:pPr>
              <a:defRPr sz="1900" b="1">
                <a:solidFill>
                  <a:srgbClr val="1A2C52"/>
                </a:solidFill>
                <a:latin typeface="Aptos"/>
              </a:defRPr>
            </a:pPr>
            <a:r>
              <a:rPr sz="1425"/>
              <a:t>Passion for skating</a:t>
            </a:r>
          </a:p>
        </p:txBody>
      </p:sp>
      <p:sp>
        <p:nvSpPr>
          <p:cNvPr id="11" name="Rounded Rectangle 10"/>
          <p:cNvSpPr/>
          <p:nvPr/>
        </p:nvSpPr>
        <p:spPr>
          <a:xfrm>
            <a:off x="4732020" y="2242566"/>
            <a:ext cx="3963924" cy="809244"/>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2" name="TextBox 11"/>
          <p:cNvSpPr txBox="1"/>
          <p:nvPr/>
        </p:nvSpPr>
        <p:spPr>
          <a:xfrm>
            <a:off x="4869180" y="2434590"/>
            <a:ext cx="459486" cy="429348"/>
          </a:xfrm>
          <a:prstGeom prst="rect">
            <a:avLst/>
          </a:prstGeom>
          <a:noFill/>
        </p:spPr>
        <p:txBody>
          <a:bodyPr wrap="square" lIns="27432" tIns="13716" rIns="27432">
            <a:spAutoFit/>
          </a:bodyPr>
          <a:lstStyle/>
          <a:p>
            <a:pPr>
              <a:defRPr sz="2400" b="1">
                <a:solidFill>
                  <a:srgbClr val="00839F"/>
                </a:solidFill>
                <a:latin typeface="Aptos"/>
              </a:defRPr>
            </a:pPr>
            <a:r>
              <a:t>02</a:t>
            </a:r>
          </a:p>
        </p:txBody>
      </p:sp>
      <p:sp>
        <p:nvSpPr>
          <p:cNvPr id="13" name="TextBox 12"/>
          <p:cNvSpPr txBox="1"/>
          <p:nvPr/>
        </p:nvSpPr>
        <p:spPr>
          <a:xfrm>
            <a:off x="5431536" y="2434590"/>
            <a:ext cx="3072384" cy="279307"/>
          </a:xfrm>
          <a:prstGeom prst="rect">
            <a:avLst/>
          </a:prstGeom>
          <a:noFill/>
        </p:spPr>
        <p:txBody>
          <a:bodyPr wrap="square" lIns="27432" tIns="13716" rIns="27432">
            <a:spAutoFit/>
          </a:bodyPr>
          <a:lstStyle/>
          <a:p>
            <a:pPr>
              <a:defRPr sz="1900" b="1">
                <a:solidFill>
                  <a:srgbClr val="1A2C52"/>
                </a:solidFill>
                <a:latin typeface="Aptos"/>
              </a:defRPr>
            </a:pPr>
            <a:r>
              <a:rPr sz="1425"/>
              <a:t>Contribute skills and experience</a:t>
            </a:r>
          </a:p>
        </p:txBody>
      </p:sp>
      <p:sp>
        <p:nvSpPr>
          <p:cNvPr id="14" name="Rounded Rectangle 13"/>
          <p:cNvSpPr/>
          <p:nvPr/>
        </p:nvSpPr>
        <p:spPr>
          <a:xfrm>
            <a:off x="507492" y="3202686"/>
            <a:ext cx="3963924" cy="809244"/>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5" name="TextBox 14"/>
          <p:cNvSpPr txBox="1"/>
          <p:nvPr/>
        </p:nvSpPr>
        <p:spPr>
          <a:xfrm>
            <a:off x="644652" y="3394710"/>
            <a:ext cx="459486" cy="429348"/>
          </a:xfrm>
          <a:prstGeom prst="rect">
            <a:avLst/>
          </a:prstGeom>
          <a:noFill/>
        </p:spPr>
        <p:txBody>
          <a:bodyPr wrap="square" lIns="27432" tIns="13716" rIns="27432">
            <a:spAutoFit/>
          </a:bodyPr>
          <a:lstStyle/>
          <a:p>
            <a:pPr>
              <a:defRPr sz="2400" b="1">
                <a:solidFill>
                  <a:srgbClr val="DF7638"/>
                </a:solidFill>
                <a:latin typeface="Aptos"/>
              </a:defRPr>
            </a:pPr>
            <a:r>
              <a:t>03</a:t>
            </a:r>
          </a:p>
        </p:txBody>
      </p:sp>
      <p:sp>
        <p:nvSpPr>
          <p:cNvPr id="16" name="TextBox 15"/>
          <p:cNvSpPr txBox="1"/>
          <p:nvPr/>
        </p:nvSpPr>
        <p:spPr>
          <a:xfrm>
            <a:off x="1207008" y="3394710"/>
            <a:ext cx="3072384" cy="279307"/>
          </a:xfrm>
          <a:prstGeom prst="rect">
            <a:avLst/>
          </a:prstGeom>
          <a:noFill/>
        </p:spPr>
        <p:txBody>
          <a:bodyPr wrap="square" lIns="27432" tIns="13716" rIns="27432">
            <a:spAutoFit/>
          </a:bodyPr>
          <a:lstStyle/>
          <a:p>
            <a:pPr>
              <a:defRPr sz="1900" b="1">
                <a:solidFill>
                  <a:srgbClr val="1A2C52"/>
                </a:solidFill>
                <a:latin typeface="Aptos"/>
              </a:defRPr>
            </a:pPr>
            <a:r>
              <a:rPr sz="1425"/>
              <a:t>Professional growth and networking</a:t>
            </a:r>
          </a:p>
        </p:txBody>
      </p:sp>
      <p:sp>
        <p:nvSpPr>
          <p:cNvPr id="17" name="Rounded Rectangle 16"/>
          <p:cNvSpPr/>
          <p:nvPr/>
        </p:nvSpPr>
        <p:spPr>
          <a:xfrm>
            <a:off x="4732020" y="3202686"/>
            <a:ext cx="3963924" cy="809244"/>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8" name="TextBox 17"/>
          <p:cNvSpPr txBox="1"/>
          <p:nvPr/>
        </p:nvSpPr>
        <p:spPr>
          <a:xfrm>
            <a:off x="4869180" y="3394710"/>
            <a:ext cx="459486" cy="429348"/>
          </a:xfrm>
          <a:prstGeom prst="rect">
            <a:avLst/>
          </a:prstGeom>
          <a:noFill/>
        </p:spPr>
        <p:txBody>
          <a:bodyPr wrap="square" lIns="27432" tIns="13716" rIns="27432">
            <a:spAutoFit/>
          </a:bodyPr>
          <a:lstStyle/>
          <a:p>
            <a:pPr>
              <a:defRPr sz="2400" b="1">
                <a:solidFill>
                  <a:srgbClr val="0033A0"/>
                </a:solidFill>
                <a:latin typeface="Aptos"/>
              </a:defRPr>
            </a:pPr>
            <a:r>
              <a:t>04</a:t>
            </a:r>
          </a:p>
        </p:txBody>
      </p:sp>
      <p:sp>
        <p:nvSpPr>
          <p:cNvPr id="19" name="TextBox 18"/>
          <p:cNvSpPr txBox="1"/>
          <p:nvPr/>
        </p:nvSpPr>
        <p:spPr>
          <a:xfrm>
            <a:off x="5431536" y="3394710"/>
            <a:ext cx="3072384" cy="279307"/>
          </a:xfrm>
          <a:prstGeom prst="rect">
            <a:avLst/>
          </a:prstGeom>
          <a:noFill/>
        </p:spPr>
        <p:txBody>
          <a:bodyPr wrap="square" lIns="27432" tIns="13716" rIns="27432">
            <a:spAutoFit/>
          </a:bodyPr>
          <a:lstStyle/>
          <a:p>
            <a:pPr>
              <a:defRPr sz="1900" b="1">
                <a:solidFill>
                  <a:srgbClr val="1A2C52"/>
                </a:solidFill>
                <a:latin typeface="Aptos"/>
              </a:defRPr>
            </a:pPr>
            <a:r>
              <a:rPr sz="1425"/>
              <a:t>Community involvement</a:t>
            </a:r>
          </a:p>
        </p:txBody>
      </p:sp>
      <p:sp>
        <p:nvSpPr>
          <p:cNvPr id="20" name="Rounded Rectangle 19"/>
          <p:cNvSpPr/>
          <p:nvPr/>
        </p:nvSpPr>
        <p:spPr>
          <a:xfrm>
            <a:off x="507492" y="4389120"/>
            <a:ext cx="8181594" cy="973836"/>
          </a:xfrm>
          <a:prstGeom prst="roundRect">
            <a:avLst>
              <a:gd name="adj" fmla="val 12000"/>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1" name="TextBox 20"/>
          <p:cNvSpPr txBox="1"/>
          <p:nvPr/>
        </p:nvSpPr>
        <p:spPr>
          <a:xfrm>
            <a:off x="740664" y="4615434"/>
            <a:ext cx="7680960" cy="406265"/>
          </a:xfrm>
          <a:prstGeom prst="rect">
            <a:avLst/>
          </a:prstGeom>
          <a:noFill/>
        </p:spPr>
        <p:txBody>
          <a:bodyPr wrap="square" lIns="27432" tIns="13716" rIns="27432">
            <a:spAutoFit/>
          </a:bodyPr>
          <a:lstStyle/>
          <a:p>
            <a:pPr algn="ctr">
              <a:defRPr sz="3000" b="1">
                <a:solidFill>
                  <a:srgbClr val="FFFFFF"/>
                </a:solidFill>
                <a:latin typeface="Aptos"/>
              </a:defRPr>
            </a:pPr>
            <a:r>
              <a:rPr sz="2250"/>
              <a:t>WHAT BROUGHT YOU 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612380" cy="383182"/>
          </a:xfrm>
          <a:prstGeom prst="rect">
            <a:avLst/>
          </a:prstGeom>
          <a:noFill/>
        </p:spPr>
        <p:txBody>
          <a:bodyPr wrap="square" lIns="27432" tIns="13716" rIns="27432">
            <a:spAutoFit/>
          </a:bodyPr>
          <a:lstStyle/>
          <a:p>
            <a:pPr>
              <a:defRPr sz="2800" b="1">
                <a:solidFill>
                  <a:srgbClr val="1A2C52"/>
                </a:solidFill>
                <a:latin typeface="Aptos"/>
              </a:defRPr>
            </a:pPr>
            <a:r>
              <a:rPr sz="2100"/>
              <a:t>Expectations of a Club Board</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4 / 22</a:t>
            </a:r>
          </a:p>
        </p:txBody>
      </p:sp>
      <p:sp>
        <p:nvSpPr>
          <p:cNvPr id="8" name="TextBox 7"/>
          <p:cNvSpPr txBox="1"/>
          <p:nvPr/>
        </p:nvSpPr>
        <p:spPr>
          <a:xfrm>
            <a:off x="617220" y="2235707"/>
            <a:ext cx="8023860" cy="290849"/>
          </a:xfrm>
          <a:prstGeom prst="rect">
            <a:avLst/>
          </a:prstGeom>
          <a:noFill/>
        </p:spPr>
        <p:txBody>
          <a:bodyPr wrap="square" lIns="27432" tIns="13716" rIns="27432">
            <a:spAutoFit/>
          </a:bodyPr>
          <a:lstStyle/>
          <a:p>
            <a:pPr>
              <a:defRPr sz="2000" b="0">
                <a:solidFill>
                  <a:srgbClr val="536273"/>
                </a:solidFill>
                <a:latin typeface="Aptos"/>
              </a:defRPr>
            </a:pPr>
            <a:r>
              <a:rPr sz="1500"/>
              <a:t>As an incorporated Society within Alberta, it is expected that:</a:t>
            </a:r>
          </a:p>
        </p:txBody>
      </p:sp>
      <p:sp>
        <p:nvSpPr>
          <p:cNvPr id="9" name="Rounded Rectangle 8"/>
          <p:cNvSpPr/>
          <p:nvPr/>
        </p:nvSpPr>
        <p:spPr>
          <a:xfrm>
            <a:off x="857250" y="2736342"/>
            <a:ext cx="7434072" cy="2359152"/>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TextBox 9"/>
          <p:cNvSpPr txBox="1"/>
          <p:nvPr/>
        </p:nvSpPr>
        <p:spPr>
          <a:xfrm>
            <a:off x="1399032" y="2935224"/>
            <a:ext cx="6377940" cy="313932"/>
          </a:xfrm>
          <a:prstGeom prst="rect">
            <a:avLst/>
          </a:prstGeom>
          <a:noFill/>
        </p:spPr>
        <p:txBody>
          <a:bodyPr wrap="square" lIns="27432" tIns="13716" rIns="27432">
            <a:spAutoFit/>
          </a:bodyPr>
          <a:lstStyle/>
          <a:p>
            <a:pPr algn="ctr">
              <a:defRPr sz="2200" b="1">
                <a:solidFill>
                  <a:srgbClr val="1A2C52"/>
                </a:solidFill>
                <a:latin typeface="Aptos"/>
              </a:defRPr>
            </a:pPr>
            <a:r>
              <a:rPr sz="1650"/>
              <a:t>THE BOARD WILL</a:t>
            </a:r>
          </a:p>
        </p:txBody>
      </p:sp>
      <p:sp>
        <p:nvSpPr>
          <p:cNvPr id="11" name="TextBox 10"/>
          <p:cNvSpPr txBox="1"/>
          <p:nvPr/>
        </p:nvSpPr>
        <p:spPr>
          <a:xfrm>
            <a:off x="1385316" y="3160015"/>
            <a:ext cx="6446520" cy="475515"/>
          </a:xfrm>
          <a:prstGeom prst="rect">
            <a:avLst/>
          </a:prstGeom>
          <a:noFill/>
        </p:spPr>
        <p:txBody>
          <a:bodyPr wrap="square" lIns="27432" tIns="13716" rIns="27432">
            <a:spAutoFit/>
          </a:bodyPr>
          <a:lstStyle/>
          <a:p>
            <a:pPr algn="ctr">
              <a:defRPr sz="3600" b="1">
                <a:solidFill>
                  <a:srgbClr val="0033A0"/>
                </a:solidFill>
                <a:latin typeface="Aptos"/>
              </a:defRPr>
            </a:pPr>
            <a:r>
              <a:rPr sz="2700" dirty="0"/>
              <a:t>GOVERN</a:t>
            </a:r>
          </a:p>
        </p:txBody>
      </p:sp>
      <p:sp>
        <p:nvSpPr>
          <p:cNvPr id="12" name="TextBox 11"/>
          <p:cNvSpPr txBox="1"/>
          <p:nvPr/>
        </p:nvSpPr>
        <p:spPr>
          <a:xfrm>
            <a:off x="1228610" y="3612643"/>
            <a:ext cx="6686550" cy="906402"/>
          </a:xfrm>
          <a:prstGeom prst="rect">
            <a:avLst/>
          </a:prstGeom>
          <a:noFill/>
        </p:spPr>
        <p:txBody>
          <a:bodyPr wrap="square" lIns="27432" tIns="13716" rIns="27432">
            <a:spAutoFit/>
          </a:bodyPr>
          <a:lstStyle/>
          <a:p>
            <a:pPr algn="ctr">
              <a:defRPr sz="2000" b="0">
                <a:solidFill>
                  <a:srgbClr val="2A3343"/>
                </a:solidFill>
                <a:latin typeface="Aptos"/>
              </a:defRPr>
            </a:pPr>
            <a:r>
              <a:rPr sz="1500" dirty="0"/>
              <a:t>the association </a:t>
            </a:r>
            <a:r>
              <a:rPr lang="en-US" sz="1500">
                <a:solidFill>
                  <a:srgbClr val="FF6161"/>
                </a:solidFill>
              </a:rPr>
              <a:t>(Club) </a:t>
            </a:r>
            <a:r>
              <a:rPr sz="1500" dirty="0"/>
              <a:t>in a democratic, efficient and effective way,</a:t>
            </a:r>
          </a:p>
          <a:p>
            <a:pPr algn="ctr">
              <a:defRPr sz="2000" b="0">
                <a:solidFill>
                  <a:srgbClr val="2A3343"/>
                </a:solidFill>
                <a:latin typeface="Aptos"/>
              </a:defRPr>
            </a:pPr>
            <a:r>
              <a:rPr sz="1500" dirty="0"/>
              <a:t>according to the Societies </a:t>
            </a:r>
            <a:r>
              <a:rPr lang="en-US" b="1">
                <a:solidFill>
                  <a:srgbClr val="0033A0"/>
                </a:solidFill>
                <a:latin typeface="Aptos"/>
              </a:rPr>
              <a:t>Act</a:t>
            </a:r>
            <a:r>
              <a:rPr sz="1500" dirty="0"/>
              <a:t>, </a:t>
            </a:r>
            <a:r>
              <a:rPr lang="en-US" b="1">
                <a:solidFill>
                  <a:srgbClr val="0033A0"/>
                </a:solidFill>
                <a:latin typeface="Aptos"/>
              </a:rPr>
              <a:t>club bylaws and policies</a:t>
            </a:r>
            <a:r>
              <a:rPr sz="1500" dirty="0"/>
              <a:t>,</a:t>
            </a:r>
          </a:p>
          <a:p>
            <a:pPr algn="ctr">
              <a:defRPr sz="2000" b="0">
                <a:solidFill>
                  <a:srgbClr val="2A3343"/>
                </a:solidFill>
                <a:latin typeface="Aptos"/>
              </a:defRPr>
            </a:pPr>
            <a:r>
              <a:rPr sz="1500" dirty="0"/>
              <a:t>on behalf of the </a:t>
            </a:r>
            <a:r>
              <a:rPr lang="en-US" b="1">
                <a:solidFill>
                  <a:srgbClr val="0033A0"/>
                </a:solidFill>
                <a:latin typeface="Aptos"/>
              </a:rPr>
              <a:t>people you serve </a:t>
            </a:r>
            <a:r>
              <a:rPr lang="en-US" sz="1500">
                <a:solidFill>
                  <a:srgbClr val="FF6161"/>
                </a:solidFill>
              </a:rPr>
              <a:t>(club members).</a:t>
            </a:r>
          </a:p>
        </p:txBody>
      </p:sp>
      <p:sp>
        <p:nvSpPr>
          <p:cNvPr id="13" name="TextBox 12"/>
          <p:cNvSpPr txBox="1"/>
          <p:nvPr/>
        </p:nvSpPr>
        <p:spPr>
          <a:xfrm>
            <a:off x="548640" y="5362956"/>
            <a:ext cx="7749540" cy="198516"/>
          </a:xfrm>
          <a:prstGeom prst="rect">
            <a:avLst/>
          </a:prstGeom>
          <a:noFill/>
        </p:spPr>
        <p:txBody>
          <a:bodyPr wrap="square" lIns="27432" tIns="13716" rIns="27432">
            <a:spAutoFit/>
          </a:bodyPr>
          <a:lstStyle/>
          <a:p>
            <a:pPr>
              <a:defRPr sz="1200" b="0">
                <a:solidFill>
                  <a:srgbClr val="536273"/>
                </a:solidFill>
                <a:latin typeface="Aptos"/>
              </a:defRPr>
            </a:pPr>
            <a:r>
              <a:rPr sz="900"/>
              <a:t>Source: Being Part of a Board – Rimbey (2017)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612380" cy="383182"/>
          </a:xfrm>
          <a:prstGeom prst="rect">
            <a:avLst/>
          </a:prstGeom>
          <a:noFill/>
        </p:spPr>
        <p:txBody>
          <a:bodyPr wrap="square" lIns="27432" tIns="13716" rIns="27432">
            <a:spAutoFit/>
          </a:bodyPr>
          <a:lstStyle/>
          <a:p>
            <a:pPr>
              <a:defRPr sz="2800" b="1">
                <a:solidFill>
                  <a:srgbClr val="1A2C52"/>
                </a:solidFill>
                <a:latin typeface="Aptos"/>
              </a:defRPr>
            </a:pPr>
            <a:r>
              <a:rPr sz="2100"/>
              <a:t>Nine Principles of Good Governance</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5 / 22</a:t>
            </a:r>
          </a:p>
        </p:txBody>
      </p:sp>
      <p:sp>
        <p:nvSpPr>
          <p:cNvPr id="8" name="Oval 7"/>
          <p:cNvSpPr/>
          <p:nvPr/>
        </p:nvSpPr>
        <p:spPr>
          <a:xfrm>
            <a:off x="617220" y="2249423"/>
            <a:ext cx="2482596" cy="905256"/>
          </a:xfrm>
          <a:prstGeom prst="ellipse">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9" name="TextBox 8"/>
          <p:cNvSpPr txBox="1"/>
          <p:nvPr/>
        </p:nvSpPr>
        <p:spPr>
          <a:xfrm>
            <a:off x="768096" y="2489454"/>
            <a:ext cx="2180844" cy="279307"/>
          </a:xfrm>
          <a:prstGeom prst="rect">
            <a:avLst/>
          </a:prstGeom>
          <a:noFill/>
        </p:spPr>
        <p:txBody>
          <a:bodyPr wrap="square" lIns="27432" tIns="13716" rIns="27432">
            <a:spAutoFit/>
          </a:bodyPr>
          <a:lstStyle/>
          <a:p>
            <a:pPr algn="ctr">
              <a:defRPr sz="1900" b="1">
                <a:solidFill>
                  <a:srgbClr val="FFFFFF"/>
                </a:solidFill>
                <a:latin typeface="Aptos"/>
              </a:defRPr>
            </a:pPr>
            <a:r>
              <a:rPr sz="1425"/>
              <a:t>Participation</a:t>
            </a:r>
          </a:p>
        </p:txBody>
      </p:sp>
      <p:sp>
        <p:nvSpPr>
          <p:cNvPr id="10" name="Oval 9"/>
          <p:cNvSpPr/>
          <p:nvPr/>
        </p:nvSpPr>
        <p:spPr>
          <a:xfrm>
            <a:off x="3497580" y="2249423"/>
            <a:ext cx="2482596" cy="905256"/>
          </a:xfrm>
          <a:prstGeom prst="ellipse">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TextBox 10"/>
          <p:cNvSpPr txBox="1"/>
          <p:nvPr/>
        </p:nvSpPr>
        <p:spPr>
          <a:xfrm>
            <a:off x="3648456" y="2489454"/>
            <a:ext cx="2180844" cy="279307"/>
          </a:xfrm>
          <a:prstGeom prst="rect">
            <a:avLst/>
          </a:prstGeom>
          <a:noFill/>
        </p:spPr>
        <p:txBody>
          <a:bodyPr wrap="square" lIns="27432" tIns="13716" rIns="27432">
            <a:spAutoFit/>
          </a:bodyPr>
          <a:lstStyle/>
          <a:p>
            <a:pPr algn="ctr">
              <a:defRPr sz="1900" b="1">
                <a:solidFill>
                  <a:srgbClr val="FFFFFF"/>
                </a:solidFill>
                <a:latin typeface="Aptos"/>
              </a:defRPr>
            </a:pPr>
            <a:r>
              <a:rPr sz="1425"/>
              <a:t>Rule of law</a:t>
            </a:r>
          </a:p>
        </p:txBody>
      </p:sp>
      <p:sp>
        <p:nvSpPr>
          <p:cNvPr id="12" name="Oval 11"/>
          <p:cNvSpPr/>
          <p:nvPr/>
        </p:nvSpPr>
        <p:spPr>
          <a:xfrm>
            <a:off x="6377940" y="2249423"/>
            <a:ext cx="2482596" cy="905256"/>
          </a:xfrm>
          <a:prstGeom prst="ellipse">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3" name="TextBox 12"/>
          <p:cNvSpPr txBox="1"/>
          <p:nvPr/>
        </p:nvSpPr>
        <p:spPr>
          <a:xfrm>
            <a:off x="6528816" y="2489454"/>
            <a:ext cx="2180844" cy="279307"/>
          </a:xfrm>
          <a:prstGeom prst="rect">
            <a:avLst/>
          </a:prstGeom>
          <a:noFill/>
        </p:spPr>
        <p:txBody>
          <a:bodyPr wrap="square" lIns="27432" tIns="13716" rIns="27432">
            <a:spAutoFit/>
          </a:bodyPr>
          <a:lstStyle/>
          <a:p>
            <a:pPr algn="ctr">
              <a:defRPr sz="1900" b="1">
                <a:solidFill>
                  <a:srgbClr val="FFFFFF"/>
                </a:solidFill>
                <a:latin typeface="Aptos"/>
              </a:defRPr>
            </a:pPr>
            <a:r>
              <a:rPr sz="1425"/>
              <a:t>Transparency</a:t>
            </a:r>
          </a:p>
        </p:txBody>
      </p:sp>
      <p:sp>
        <p:nvSpPr>
          <p:cNvPr id="14" name="Oval 13"/>
          <p:cNvSpPr/>
          <p:nvPr/>
        </p:nvSpPr>
        <p:spPr>
          <a:xfrm>
            <a:off x="617220" y="3326129"/>
            <a:ext cx="2482596" cy="905256"/>
          </a:xfrm>
          <a:prstGeom prst="ellipse">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5" name="TextBox 14"/>
          <p:cNvSpPr txBox="1"/>
          <p:nvPr/>
        </p:nvSpPr>
        <p:spPr>
          <a:xfrm>
            <a:off x="768096" y="3566159"/>
            <a:ext cx="2180844" cy="279307"/>
          </a:xfrm>
          <a:prstGeom prst="rect">
            <a:avLst/>
          </a:prstGeom>
          <a:noFill/>
        </p:spPr>
        <p:txBody>
          <a:bodyPr wrap="square" lIns="27432" tIns="13716" rIns="27432">
            <a:spAutoFit/>
          </a:bodyPr>
          <a:lstStyle/>
          <a:p>
            <a:pPr algn="ctr">
              <a:defRPr sz="1900" b="1">
                <a:solidFill>
                  <a:srgbClr val="FFFFFF"/>
                </a:solidFill>
                <a:latin typeface="Aptos"/>
              </a:defRPr>
            </a:pPr>
            <a:r>
              <a:rPr sz="1425"/>
              <a:t>Responsiveness</a:t>
            </a:r>
          </a:p>
        </p:txBody>
      </p:sp>
      <p:sp>
        <p:nvSpPr>
          <p:cNvPr id="16" name="Oval 15"/>
          <p:cNvSpPr/>
          <p:nvPr/>
        </p:nvSpPr>
        <p:spPr>
          <a:xfrm>
            <a:off x="3497580" y="3326129"/>
            <a:ext cx="2482596" cy="905256"/>
          </a:xfrm>
          <a:prstGeom prst="ellipse">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7" name="TextBox 16"/>
          <p:cNvSpPr txBox="1"/>
          <p:nvPr/>
        </p:nvSpPr>
        <p:spPr>
          <a:xfrm>
            <a:off x="3648456" y="3566160"/>
            <a:ext cx="2180844" cy="498598"/>
          </a:xfrm>
          <a:prstGeom prst="rect">
            <a:avLst/>
          </a:prstGeom>
          <a:noFill/>
        </p:spPr>
        <p:txBody>
          <a:bodyPr wrap="square" lIns="27432" tIns="13716" rIns="27432">
            <a:spAutoFit/>
          </a:bodyPr>
          <a:lstStyle/>
          <a:p>
            <a:pPr algn="ctr">
              <a:defRPr sz="1900" b="1">
                <a:solidFill>
                  <a:srgbClr val="FFFFFF"/>
                </a:solidFill>
                <a:latin typeface="Aptos"/>
              </a:defRPr>
            </a:pPr>
            <a:r>
              <a:rPr sz="1425"/>
              <a:t>Consensus</a:t>
            </a:r>
          </a:p>
          <a:p>
            <a:pPr algn="ctr">
              <a:defRPr sz="1900" b="1">
                <a:solidFill>
                  <a:srgbClr val="FFFFFF"/>
                </a:solidFill>
                <a:latin typeface="Aptos"/>
              </a:defRPr>
            </a:pPr>
            <a:r>
              <a:rPr sz="1425"/>
              <a:t>orientation</a:t>
            </a:r>
          </a:p>
        </p:txBody>
      </p:sp>
      <p:sp>
        <p:nvSpPr>
          <p:cNvPr id="18" name="Oval 17"/>
          <p:cNvSpPr/>
          <p:nvPr/>
        </p:nvSpPr>
        <p:spPr>
          <a:xfrm>
            <a:off x="6377940" y="3326129"/>
            <a:ext cx="2482596" cy="905256"/>
          </a:xfrm>
          <a:prstGeom prst="ellipse">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9" name="TextBox 18"/>
          <p:cNvSpPr txBox="1"/>
          <p:nvPr/>
        </p:nvSpPr>
        <p:spPr>
          <a:xfrm>
            <a:off x="6528816" y="3566159"/>
            <a:ext cx="2180844" cy="279307"/>
          </a:xfrm>
          <a:prstGeom prst="rect">
            <a:avLst/>
          </a:prstGeom>
          <a:noFill/>
        </p:spPr>
        <p:txBody>
          <a:bodyPr wrap="square" lIns="27432" tIns="13716" rIns="27432">
            <a:spAutoFit/>
          </a:bodyPr>
          <a:lstStyle/>
          <a:p>
            <a:pPr algn="ctr">
              <a:defRPr sz="1900" b="1">
                <a:solidFill>
                  <a:srgbClr val="FFFFFF"/>
                </a:solidFill>
                <a:latin typeface="Aptos"/>
              </a:defRPr>
            </a:pPr>
            <a:r>
              <a:rPr sz="1425"/>
              <a:t>Equity &amp; fairness</a:t>
            </a:r>
          </a:p>
        </p:txBody>
      </p:sp>
      <p:sp>
        <p:nvSpPr>
          <p:cNvPr id="20" name="Oval 19"/>
          <p:cNvSpPr/>
          <p:nvPr/>
        </p:nvSpPr>
        <p:spPr>
          <a:xfrm>
            <a:off x="617220" y="4402836"/>
            <a:ext cx="2482596" cy="905256"/>
          </a:xfrm>
          <a:prstGeom prst="ellipse">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1" name="TextBox 20"/>
          <p:cNvSpPr txBox="1"/>
          <p:nvPr/>
        </p:nvSpPr>
        <p:spPr>
          <a:xfrm>
            <a:off x="768096" y="4642867"/>
            <a:ext cx="2180844" cy="498598"/>
          </a:xfrm>
          <a:prstGeom prst="rect">
            <a:avLst/>
          </a:prstGeom>
          <a:noFill/>
        </p:spPr>
        <p:txBody>
          <a:bodyPr wrap="square" lIns="27432" tIns="13716" rIns="27432">
            <a:spAutoFit/>
          </a:bodyPr>
          <a:lstStyle/>
          <a:p>
            <a:pPr algn="ctr">
              <a:defRPr sz="1900" b="1">
                <a:solidFill>
                  <a:srgbClr val="FFFFFF"/>
                </a:solidFill>
                <a:latin typeface="Aptos"/>
              </a:defRPr>
            </a:pPr>
            <a:r>
              <a:rPr sz="1425"/>
              <a:t>Effectiveness</a:t>
            </a:r>
          </a:p>
          <a:p>
            <a:pPr algn="ctr">
              <a:defRPr sz="1900" b="1">
                <a:solidFill>
                  <a:srgbClr val="FFFFFF"/>
                </a:solidFill>
                <a:latin typeface="Aptos"/>
              </a:defRPr>
            </a:pPr>
            <a:r>
              <a:rPr sz="1425"/>
              <a:t>&amp; efficiency</a:t>
            </a:r>
          </a:p>
        </p:txBody>
      </p:sp>
      <p:sp>
        <p:nvSpPr>
          <p:cNvPr id="22" name="Oval 21"/>
          <p:cNvSpPr/>
          <p:nvPr/>
        </p:nvSpPr>
        <p:spPr>
          <a:xfrm>
            <a:off x="3497580" y="4402836"/>
            <a:ext cx="2482596" cy="905256"/>
          </a:xfrm>
          <a:prstGeom prst="ellipse">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3" name="TextBox 22"/>
          <p:cNvSpPr txBox="1"/>
          <p:nvPr/>
        </p:nvSpPr>
        <p:spPr>
          <a:xfrm>
            <a:off x="3648456" y="4642866"/>
            <a:ext cx="2180844" cy="279307"/>
          </a:xfrm>
          <a:prstGeom prst="rect">
            <a:avLst/>
          </a:prstGeom>
          <a:noFill/>
        </p:spPr>
        <p:txBody>
          <a:bodyPr wrap="square" lIns="27432" tIns="13716" rIns="27432">
            <a:spAutoFit/>
          </a:bodyPr>
          <a:lstStyle/>
          <a:p>
            <a:pPr algn="ctr">
              <a:defRPr sz="1900" b="1">
                <a:solidFill>
                  <a:srgbClr val="FFFFFF"/>
                </a:solidFill>
                <a:latin typeface="Aptos"/>
              </a:defRPr>
            </a:pPr>
            <a:r>
              <a:rPr sz="1425"/>
              <a:t>Accountability</a:t>
            </a:r>
          </a:p>
        </p:txBody>
      </p:sp>
      <p:sp>
        <p:nvSpPr>
          <p:cNvPr id="24" name="Oval 23"/>
          <p:cNvSpPr/>
          <p:nvPr/>
        </p:nvSpPr>
        <p:spPr>
          <a:xfrm>
            <a:off x="6377940" y="4402836"/>
            <a:ext cx="2482596" cy="905256"/>
          </a:xfrm>
          <a:prstGeom prst="ellipse">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5" name="TextBox 24"/>
          <p:cNvSpPr txBox="1"/>
          <p:nvPr/>
        </p:nvSpPr>
        <p:spPr>
          <a:xfrm>
            <a:off x="6528816" y="4642866"/>
            <a:ext cx="2180844" cy="279307"/>
          </a:xfrm>
          <a:prstGeom prst="rect">
            <a:avLst/>
          </a:prstGeom>
          <a:noFill/>
        </p:spPr>
        <p:txBody>
          <a:bodyPr wrap="square" lIns="27432" tIns="13716" rIns="27432">
            <a:spAutoFit/>
          </a:bodyPr>
          <a:lstStyle/>
          <a:p>
            <a:pPr algn="ctr">
              <a:defRPr sz="1900" b="1">
                <a:solidFill>
                  <a:srgbClr val="FFFFFF"/>
                </a:solidFill>
                <a:latin typeface="Aptos"/>
              </a:defRPr>
            </a:pPr>
            <a:r>
              <a:rPr sz="1425"/>
              <a:t>Strategic vision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972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77190" y="1062991"/>
            <a:ext cx="5486400" cy="182358"/>
          </a:xfrm>
          <a:prstGeom prst="rect">
            <a:avLst/>
          </a:prstGeom>
          <a:noFill/>
        </p:spPr>
        <p:txBody>
          <a:bodyPr wrap="square" lIns="34290" tIns="20574" rIns="34290">
            <a:spAutoFit/>
          </a:bodyPr>
          <a:lstStyle/>
          <a:p>
            <a:pPr>
              <a:defRPr sz="1000" b="1">
                <a:solidFill>
                  <a:srgbClr val="0033A0"/>
                </a:solidFill>
                <a:latin typeface="Aptos"/>
              </a:defRPr>
            </a:pPr>
            <a:r>
              <a:rPr sz="750"/>
              <a:t>CLUB BOARD GOVERNANCE 101</a:t>
            </a:r>
          </a:p>
        </p:txBody>
      </p:sp>
      <p:sp>
        <p:nvSpPr>
          <p:cNvPr id="4" name="TextBox 3"/>
          <p:cNvSpPr txBox="1"/>
          <p:nvPr/>
        </p:nvSpPr>
        <p:spPr>
          <a:xfrm>
            <a:off x="377190" y="1371600"/>
            <a:ext cx="7612380" cy="401648"/>
          </a:xfrm>
          <a:prstGeom prst="rect">
            <a:avLst/>
          </a:prstGeom>
          <a:noFill/>
        </p:spPr>
        <p:txBody>
          <a:bodyPr wrap="square" lIns="34290" tIns="20574" rIns="34290">
            <a:spAutoFit/>
          </a:bodyPr>
          <a:lstStyle/>
          <a:p>
            <a:pPr>
              <a:defRPr sz="2900" b="1">
                <a:solidFill>
                  <a:srgbClr val="162D56"/>
                </a:solidFill>
                <a:latin typeface="Aptos"/>
              </a:defRPr>
            </a:pPr>
            <a:r>
              <a:rPr sz="2175"/>
              <a:t>Governance Structure: Different Board Models</a:t>
            </a:r>
          </a:p>
        </p:txBody>
      </p:sp>
      <p:pic>
        <p:nvPicPr>
          <p:cNvPr id="5" name="Picture 4" descr="Section Container Logo.png"/>
          <p:cNvPicPr>
            <a:picLocks noChangeAspect="1"/>
          </p:cNvPicPr>
          <p:nvPr/>
        </p:nvPicPr>
        <p:blipFill>
          <a:blip r:embed="rId3"/>
          <a:stretch>
            <a:fillRect/>
          </a:stretch>
        </p:blipFill>
        <p:spPr>
          <a:xfrm>
            <a:off x="8119872" y="1049274"/>
            <a:ext cx="559613" cy="699516"/>
          </a:xfrm>
          <a:prstGeom prst="rect">
            <a:avLst/>
          </a:prstGeom>
        </p:spPr>
      </p:pic>
      <p:sp>
        <p:nvSpPr>
          <p:cNvPr id="6" name="Rectangle 5"/>
          <p:cNvSpPr/>
          <p:nvPr/>
        </p:nvSpPr>
        <p:spPr>
          <a:xfrm>
            <a:off x="377190" y="2036826"/>
            <a:ext cx="8366760" cy="17145"/>
          </a:xfrm>
          <a:prstGeom prst="rect">
            <a:avLst/>
          </a:prstGeom>
          <a:solidFill>
            <a:srgbClr val="D7E1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397764" y="5712715"/>
            <a:ext cx="2057400" cy="182358"/>
          </a:xfrm>
          <a:prstGeom prst="rect">
            <a:avLst/>
          </a:prstGeom>
          <a:noFill/>
        </p:spPr>
        <p:txBody>
          <a:bodyPr wrap="square" lIns="34290" tIns="20574" rIns="34290">
            <a:spAutoFit/>
          </a:bodyPr>
          <a:lstStyle/>
          <a:p>
            <a:pPr>
              <a:defRPr sz="1000" b="0">
                <a:solidFill>
                  <a:srgbClr val="5E6B7B"/>
                </a:solidFill>
                <a:latin typeface="Aptos"/>
              </a:defRPr>
            </a:pPr>
            <a:r>
              <a:rPr sz="750"/>
              <a:t>Skate AB | NT | NU</a:t>
            </a:r>
          </a:p>
        </p:txBody>
      </p:sp>
      <p:sp>
        <p:nvSpPr>
          <p:cNvPr id="8" name="TextBox 7"/>
          <p:cNvSpPr txBox="1"/>
          <p:nvPr/>
        </p:nvSpPr>
        <p:spPr>
          <a:xfrm>
            <a:off x="8161020" y="5712715"/>
            <a:ext cx="548640" cy="182358"/>
          </a:xfrm>
          <a:prstGeom prst="rect">
            <a:avLst/>
          </a:prstGeom>
          <a:noFill/>
        </p:spPr>
        <p:txBody>
          <a:bodyPr wrap="square" lIns="34290" tIns="20574" rIns="34290">
            <a:spAutoFit/>
          </a:bodyPr>
          <a:lstStyle/>
          <a:p>
            <a:pPr>
              <a:defRPr sz="1000" b="0">
                <a:solidFill>
                  <a:srgbClr val="5E6B7B"/>
                </a:solidFill>
                <a:latin typeface="Aptos"/>
              </a:defRPr>
            </a:pPr>
            <a:r>
              <a:rPr sz="750"/>
              <a:t>6 / 22</a:t>
            </a:r>
          </a:p>
        </p:txBody>
      </p:sp>
      <p:sp>
        <p:nvSpPr>
          <p:cNvPr id="9" name="Rounded Rectangle 8"/>
          <p:cNvSpPr/>
          <p:nvPr/>
        </p:nvSpPr>
        <p:spPr>
          <a:xfrm>
            <a:off x="445770" y="2400300"/>
            <a:ext cx="2674620" cy="240030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Rectangle 9"/>
          <p:cNvSpPr/>
          <p:nvPr/>
        </p:nvSpPr>
        <p:spPr>
          <a:xfrm>
            <a:off x="445770" y="2400300"/>
            <a:ext cx="58293" cy="240030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TextBox 10"/>
          <p:cNvSpPr txBox="1"/>
          <p:nvPr/>
        </p:nvSpPr>
        <p:spPr>
          <a:xfrm>
            <a:off x="610362" y="2510028"/>
            <a:ext cx="2379726" cy="286232"/>
          </a:xfrm>
          <a:prstGeom prst="rect">
            <a:avLst/>
          </a:prstGeom>
          <a:noFill/>
        </p:spPr>
        <p:txBody>
          <a:bodyPr wrap="square" lIns="34290" tIns="20574" rIns="34290">
            <a:spAutoFit/>
          </a:bodyPr>
          <a:lstStyle/>
          <a:p>
            <a:pPr>
              <a:defRPr sz="1900" b="1">
                <a:solidFill>
                  <a:srgbClr val="0033A0"/>
                </a:solidFill>
                <a:latin typeface="Aptos"/>
              </a:defRPr>
            </a:pPr>
            <a:r>
              <a:rPr sz="1425"/>
              <a:t>GOVERNANCE</a:t>
            </a:r>
          </a:p>
        </p:txBody>
      </p:sp>
      <p:sp>
        <p:nvSpPr>
          <p:cNvPr id="12" name="TextBox 11"/>
          <p:cNvSpPr txBox="1"/>
          <p:nvPr/>
        </p:nvSpPr>
        <p:spPr>
          <a:xfrm>
            <a:off x="610362" y="2942083"/>
            <a:ext cx="2372868" cy="897938"/>
          </a:xfrm>
          <a:prstGeom prst="rect">
            <a:avLst/>
          </a:prstGeom>
          <a:noFill/>
        </p:spPr>
        <p:txBody>
          <a:bodyPr wrap="square" lIns="34290" tIns="20574" rIns="34290">
            <a:spAutoFit/>
          </a:bodyPr>
          <a:lstStyle/>
          <a:p>
            <a:pPr>
              <a:defRPr sz="1800" b="0">
                <a:solidFill>
                  <a:srgbClr val="232F42"/>
                </a:solidFill>
                <a:latin typeface="Aptos"/>
              </a:defRPr>
            </a:pPr>
            <a:r>
              <a:rPr sz="1350" dirty="0"/>
              <a:t>Policy focus</a:t>
            </a:r>
          </a:p>
          <a:p>
            <a:pPr>
              <a:defRPr sz="1800" b="0">
                <a:solidFill>
                  <a:srgbClr val="232F42"/>
                </a:solidFill>
                <a:latin typeface="Aptos"/>
              </a:defRPr>
            </a:pPr>
            <a:r>
              <a:rPr sz="1350" dirty="0"/>
              <a:t>Delegates operations</a:t>
            </a:r>
            <a:br>
              <a:rPr lang="en-US" sz="1350" dirty="0"/>
            </a:br>
            <a:endParaRPr sz="1350" dirty="0"/>
          </a:p>
          <a:p>
            <a:pPr>
              <a:defRPr sz="1800" b="0">
                <a:solidFill>
                  <a:srgbClr val="232F42"/>
                </a:solidFill>
                <a:latin typeface="Aptos"/>
              </a:defRPr>
            </a:pPr>
            <a:r>
              <a:rPr lang="en-US" sz="1350" i="1"/>
              <a:t>“Nose in; hands out”</a:t>
            </a:r>
          </a:p>
        </p:txBody>
      </p:sp>
      <p:sp>
        <p:nvSpPr>
          <p:cNvPr id="13" name="Rounded Rectangle 12"/>
          <p:cNvSpPr/>
          <p:nvPr/>
        </p:nvSpPr>
        <p:spPr>
          <a:xfrm>
            <a:off x="3278124" y="2400300"/>
            <a:ext cx="2674620" cy="240030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Rectangle 13"/>
          <p:cNvSpPr/>
          <p:nvPr/>
        </p:nvSpPr>
        <p:spPr>
          <a:xfrm>
            <a:off x="3278124" y="2400300"/>
            <a:ext cx="58293" cy="2400300"/>
          </a:xfrm>
          <a:prstGeom prst="rect">
            <a:avLst/>
          </a:prstGeom>
          <a:solidFill>
            <a:srgbClr val="0073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5" name="TextBox 14"/>
          <p:cNvSpPr txBox="1"/>
          <p:nvPr/>
        </p:nvSpPr>
        <p:spPr>
          <a:xfrm>
            <a:off x="3442716" y="2510028"/>
            <a:ext cx="2379726" cy="286232"/>
          </a:xfrm>
          <a:prstGeom prst="rect">
            <a:avLst/>
          </a:prstGeom>
          <a:noFill/>
        </p:spPr>
        <p:txBody>
          <a:bodyPr wrap="square" lIns="34290" tIns="20574" rIns="34290">
            <a:spAutoFit/>
          </a:bodyPr>
          <a:lstStyle/>
          <a:p>
            <a:pPr>
              <a:defRPr sz="1900" b="1">
                <a:solidFill>
                  <a:srgbClr val="00739B"/>
                </a:solidFill>
                <a:latin typeface="Aptos"/>
              </a:defRPr>
            </a:pPr>
            <a:r>
              <a:rPr sz="1425"/>
              <a:t>HYBRID</a:t>
            </a:r>
          </a:p>
        </p:txBody>
      </p:sp>
      <p:sp>
        <p:nvSpPr>
          <p:cNvPr id="16" name="TextBox 15"/>
          <p:cNvSpPr txBox="1"/>
          <p:nvPr/>
        </p:nvSpPr>
        <p:spPr>
          <a:xfrm>
            <a:off x="3442716" y="2942082"/>
            <a:ext cx="2372868" cy="897938"/>
          </a:xfrm>
          <a:prstGeom prst="rect">
            <a:avLst/>
          </a:prstGeom>
          <a:noFill/>
        </p:spPr>
        <p:txBody>
          <a:bodyPr wrap="square" lIns="34290" tIns="20574" rIns="34290">
            <a:spAutoFit/>
          </a:bodyPr>
          <a:lstStyle/>
          <a:p>
            <a:pPr>
              <a:defRPr sz="1800" b="0">
                <a:solidFill>
                  <a:srgbClr val="232F42"/>
                </a:solidFill>
                <a:latin typeface="Aptos"/>
              </a:defRPr>
            </a:pPr>
            <a:r>
              <a:rPr sz="1350" dirty="0"/>
              <a:t>Combines policy and operations</a:t>
            </a:r>
            <a:br>
              <a:rPr lang="en-US" sz="1350" dirty="0"/>
            </a:br>
            <a:endParaRPr sz="1350" dirty="0"/>
          </a:p>
          <a:p>
            <a:pPr>
              <a:defRPr sz="1800" b="0">
                <a:solidFill>
                  <a:srgbClr val="232F42"/>
                </a:solidFill>
                <a:latin typeface="Aptos"/>
              </a:defRPr>
            </a:pPr>
            <a:r>
              <a:rPr sz="1350" dirty="0"/>
              <a:t>Common in skating clubs</a:t>
            </a:r>
          </a:p>
        </p:txBody>
      </p:sp>
      <p:sp>
        <p:nvSpPr>
          <p:cNvPr id="17" name="Rounded Rectangle 16"/>
          <p:cNvSpPr/>
          <p:nvPr/>
        </p:nvSpPr>
        <p:spPr>
          <a:xfrm>
            <a:off x="6110478" y="2400300"/>
            <a:ext cx="2674620" cy="240030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8" name="Rectangle 17"/>
          <p:cNvSpPr/>
          <p:nvPr/>
        </p:nvSpPr>
        <p:spPr>
          <a:xfrm>
            <a:off x="6110478" y="2400300"/>
            <a:ext cx="58293" cy="2400300"/>
          </a:xfrm>
          <a:prstGeom prst="rect">
            <a:avLst/>
          </a:prstGeom>
          <a:solidFill>
            <a:srgbClr val="D270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9" name="TextBox 18"/>
          <p:cNvSpPr txBox="1"/>
          <p:nvPr/>
        </p:nvSpPr>
        <p:spPr>
          <a:xfrm>
            <a:off x="6275070" y="2510028"/>
            <a:ext cx="2379726" cy="286232"/>
          </a:xfrm>
          <a:prstGeom prst="rect">
            <a:avLst/>
          </a:prstGeom>
          <a:noFill/>
        </p:spPr>
        <p:txBody>
          <a:bodyPr wrap="square" lIns="34290" tIns="20574" rIns="34290">
            <a:spAutoFit/>
          </a:bodyPr>
          <a:lstStyle/>
          <a:p>
            <a:pPr>
              <a:defRPr sz="1900" b="1">
                <a:solidFill>
                  <a:srgbClr val="D27037"/>
                </a:solidFill>
                <a:latin typeface="Aptos"/>
              </a:defRPr>
            </a:pPr>
            <a:r>
              <a:rPr sz="1425"/>
              <a:t>OPERATIONAL</a:t>
            </a:r>
          </a:p>
        </p:txBody>
      </p:sp>
      <p:sp>
        <p:nvSpPr>
          <p:cNvPr id="20" name="TextBox 19"/>
          <p:cNvSpPr txBox="1"/>
          <p:nvPr/>
        </p:nvSpPr>
        <p:spPr>
          <a:xfrm>
            <a:off x="6275070" y="2942083"/>
            <a:ext cx="2372868" cy="897938"/>
          </a:xfrm>
          <a:prstGeom prst="rect">
            <a:avLst/>
          </a:prstGeom>
          <a:noFill/>
        </p:spPr>
        <p:txBody>
          <a:bodyPr wrap="square" lIns="34290" tIns="20574" rIns="34290">
            <a:spAutoFit/>
          </a:bodyPr>
          <a:lstStyle/>
          <a:p>
            <a:pPr>
              <a:defRPr sz="1800" b="0">
                <a:solidFill>
                  <a:srgbClr val="232F42"/>
                </a:solidFill>
                <a:latin typeface="Aptos"/>
              </a:defRPr>
            </a:pPr>
            <a:r>
              <a:rPr sz="1350" dirty="0"/>
              <a:t>Hands-on board</a:t>
            </a:r>
            <a:br>
              <a:rPr lang="en-US" sz="1350" dirty="0"/>
            </a:br>
            <a:endParaRPr sz="1350" dirty="0"/>
          </a:p>
          <a:p>
            <a:pPr>
              <a:defRPr sz="1800" b="0">
                <a:solidFill>
                  <a:srgbClr val="232F42"/>
                </a:solidFill>
                <a:latin typeface="Aptos"/>
              </a:defRPr>
            </a:pPr>
            <a:br>
              <a:rPr lang="en-US" sz="1350" dirty="0"/>
            </a:br>
            <a:r>
              <a:rPr sz="1350" dirty="0"/>
              <a:t>Runs programs directly</a:t>
            </a:r>
          </a:p>
        </p:txBody>
      </p:sp>
      <p:sp>
        <p:nvSpPr>
          <p:cNvPr id="21" name="TextBox 20"/>
          <p:cNvSpPr txBox="1"/>
          <p:nvPr/>
        </p:nvSpPr>
        <p:spPr>
          <a:xfrm>
            <a:off x="528066" y="5164074"/>
            <a:ext cx="8161020" cy="263149"/>
          </a:xfrm>
          <a:prstGeom prst="rect">
            <a:avLst/>
          </a:prstGeom>
          <a:noFill/>
        </p:spPr>
        <p:txBody>
          <a:bodyPr wrap="square" lIns="34290" tIns="20574" rIns="34290">
            <a:spAutoFit/>
          </a:bodyPr>
          <a:lstStyle/>
          <a:p>
            <a:pPr>
              <a:defRPr sz="1700" b="1">
                <a:solidFill>
                  <a:srgbClr val="0033A0"/>
                </a:solidFill>
                <a:latin typeface="Aptos"/>
              </a:defRPr>
            </a:pPr>
            <a:r>
              <a:rPr sz="1275"/>
              <a:t>DISCUSSION: Which model describes your board today? Could another model offer benefits?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972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77190" y="1062991"/>
            <a:ext cx="5486400" cy="182358"/>
          </a:xfrm>
          <a:prstGeom prst="rect">
            <a:avLst/>
          </a:prstGeom>
          <a:noFill/>
        </p:spPr>
        <p:txBody>
          <a:bodyPr wrap="square" lIns="34290" tIns="20574" rIns="34290">
            <a:spAutoFit/>
          </a:bodyPr>
          <a:lstStyle/>
          <a:p>
            <a:pPr>
              <a:defRPr sz="1000" b="1">
                <a:solidFill>
                  <a:srgbClr val="0033A0"/>
                </a:solidFill>
                <a:latin typeface="Aptos"/>
              </a:defRPr>
            </a:pPr>
            <a:r>
              <a:rPr sz="750"/>
              <a:t>CLUB BOARD GOVERNANCE 101</a:t>
            </a:r>
          </a:p>
        </p:txBody>
      </p:sp>
      <p:sp>
        <p:nvSpPr>
          <p:cNvPr id="4" name="TextBox 3"/>
          <p:cNvSpPr txBox="1"/>
          <p:nvPr/>
        </p:nvSpPr>
        <p:spPr>
          <a:xfrm>
            <a:off x="377190" y="1371600"/>
            <a:ext cx="7612380" cy="401648"/>
          </a:xfrm>
          <a:prstGeom prst="rect">
            <a:avLst/>
          </a:prstGeom>
          <a:noFill/>
        </p:spPr>
        <p:txBody>
          <a:bodyPr wrap="square" lIns="34290" tIns="20574" rIns="34290">
            <a:spAutoFit/>
          </a:bodyPr>
          <a:lstStyle/>
          <a:p>
            <a:pPr>
              <a:defRPr sz="2900" b="1">
                <a:solidFill>
                  <a:srgbClr val="162D56"/>
                </a:solidFill>
                <a:latin typeface="Aptos"/>
              </a:defRPr>
            </a:pPr>
            <a:r>
              <a:rPr sz="2175"/>
              <a:t>Accountable for Good Governance across all Board Models</a:t>
            </a:r>
          </a:p>
        </p:txBody>
      </p:sp>
      <p:pic>
        <p:nvPicPr>
          <p:cNvPr id="5" name="Picture 4" descr="Section Container Logo.png"/>
          <p:cNvPicPr>
            <a:picLocks noChangeAspect="1"/>
          </p:cNvPicPr>
          <p:nvPr/>
        </p:nvPicPr>
        <p:blipFill>
          <a:blip r:embed="rId3"/>
          <a:stretch>
            <a:fillRect/>
          </a:stretch>
        </p:blipFill>
        <p:spPr>
          <a:xfrm>
            <a:off x="8119872" y="1049274"/>
            <a:ext cx="559613" cy="699516"/>
          </a:xfrm>
          <a:prstGeom prst="rect">
            <a:avLst/>
          </a:prstGeom>
        </p:spPr>
      </p:pic>
      <p:sp>
        <p:nvSpPr>
          <p:cNvPr id="6" name="Rectangle 5"/>
          <p:cNvSpPr/>
          <p:nvPr/>
        </p:nvSpPr>
        <p:spPr>
          <a:xfrm>
            <a:off x="377190" y="2036826"/>
            <a:ext cx="8366760" cy="17145"/>
          </a:xfrm>
          <a:prstGeom prst="rect">
            <a:avLst/>
          </a:prstGeom>
          <a:solidFill>
            <a:srgbClr val="D7E1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397764" y="5712715"/>
            <a:ext cx="2057400" cy="182358"/>
          </a:xfrm>
          <a:prstGeom prst="rect">
            <a:avLst/>
          </a:prstGeom>
          <a:noFill/>
        </p:spPr>
        <p:txBody>
          <a:bodyPr wrap="square" lIns="34290" tIns="20574" rIns="34290">
            <a:spAutoFit/>
          </a:bodyPr>
          <a:lstStyle/>
          <a:p>
            <a:pPr>
              <a:defRPr sz="1000" b="0">
                <a:solidFill>
                  <a:srgbClr val="5E6B7B"/>
                </a:solidFill>
                <a:latin typeface="Aptos"/>
              </a:defRPr>
            </a:pPr>
            <a:r>
              <a:rPr sz="750"/>
              <a:t>Skate AB | NT | NU</a:t>
            </a:r>
          </a:p>
        </p:txBody>
      </p:sp>
      <p:sp>
        <p:nvSpPr>
          <p:cNvPr id="8" name="TextBox 7"/>
          <p:cNvSpPr txBox="1"/>
          <p:nvPr/>
        </p:nvSpPr>
        <p:spPr>
          <a:xfrm>
            <a:off x="8161020" y="5712715"/>
            <a:ext cx="548640" cy="182358"/>
          </a:xfrm>
          <a:prstGeom prst="rect">
            <a:avLst/>
          </a:prstGeom>
          <a:noFill/>
        </p:spPr>
        <p:txBody>
          <a:bodyPr wrap="square" lIns="34290" tIns="20574" rIns="34290">
            <a:spAutoFit/>
          </a:bodyPr>
          <a:lstStyle/>
          <a:p>
            <a:pPr>
              <a:defRPr sz="1000" b="0">
                <a:solidFill>
                  <a:srgbClr val="5E6B7B"/>
                </a:solidFill>
                <a:latin typeface="Aptos"/>
              </a:defRPr>
            </a:pPr>
            <a:r>
              <a:rPr sz="750"/>
              <a:t>7 / 22</a:t>
            </a:r>
          </a:p>
        </p:txBody>
      </p:sp>
      <p:sp>
        <p:nvSpPr>
          <p:cNvPr id="9" name="Rounded Rectangle 8"/>
          <p:cNvSpPr/>
          <p:nvPr/>
        </p:nvSpPr>
        <p:spPr>
          <a:xfrm>
            <a:off x="480060" y="2242566"/>
            <a:ext cx="8161020" cy="493776"/>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Rectangle 9"/>
          <p:cNvSpPr/>
          <p:nvPr/>
        </p:nvSpPr>
        <p:spPr>
          <a:xfrm>
            <a:off x="480060" y="2242566"/>
            <a:ext cx="54864" cy="493776"/>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TextBox 10"/>
          <p:cNvSpPr txBox="1"/>
          <p:nvPr/>
        </p:nvSpPr>
        <p:spPr>
          <a:xfrm>
            <a:off x="644652" y="2345436"/>
            <a:ext cx="2228850" cy="251607"/>
          </a:xfrm>
          <a:prstGeom prst="rect">
            <a:avLst/>
          </a:prstGeom>
          <a:noFill/>
        </p:spPr>
        <p:txBody>
          <a:bodyPr wrap="square" lIns="34290" tIns="20574" rIns="34290">
            <a:spAutoFit/>
          </a:bodyPr>
          <a:lstStyle/>
          <a:p>
            <a:pPr>
              <a:defRPr sz="1600" b="1">
                <a:solidFill>
                  <a:srgbClr val="0033A0"/>
                </a:solidFill>
                <a:latin typeface="Aptos"/>
              </a:defRPr>
            </a:pPr>
            <a:r>
              <a:rPr sz="1200"/>
              <a:t>Legal &amp; ethical integrity</a:t>
            </a:r>
          </a:p>
        </p:txBody>
      </p:sp>
      <p:sp>
        <p:nvSpPr>
          <p:cNvPr id="12" name="TextBox 11"/>
          <p:cNvSpPr txBox="1"/>
          <p:nvPr/>
        </p:nvSpPr>
        <p:spPr>
          <a:xfrm>
            <a:off x="2894076" y="2331721"/>
            <a:ext cx="5486400" cy="240066"/>
          </a:xfrm>
          <a:prstGeom prst="rect">
            <a:avLst/>
          </a:prstGeom>
          <a:noFill/>
        </p:spPr>
        <p:txBody>
          <a:bodyPr wrap="square" lIns="34290" tIns="20574" rIns="34290">
            <a:spAutoFit/>
          </a:bodyPr>
          <a:lstStyle/>
          <a:p>
            <a:pPr>
              <a:defRPr sz="1500" b="0">
                <a:solidFill>
                  <a:srgbClr val="232F42"/>
                </a:solidFill>
                <a:latin typeface="Aptos"/>
              </a:defRPr>
            </a:pPr>
            <a:r>
              <a:rPr sz="1125"/>
              <a:t>Loyalty • Conflict of interest • Conduct • Confidentiality</a:t>
            </a:r>
          </a:p>
        </p:txBody>
      </p:sp>
      <p:sp>
        <p:nvSpPr>
          <p:cNvPr id="13" name="Rounded Rectangle 12"/>
          <p:cNvSpPr/>
          <p:nvPr/>
        </p:nvSpPr>
        <p:spPr>
          <a:xfrm>
            <a:off x="480060" y="2804922"/>
            <a:ext cx="8161020" cy="493776"/>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Rectangle 13"/>
          <p:cNvSpPr/>
          <p:nvPr/>
        </p:nvSpPr>
        <p:spPr>
          <a:xfrm>
            <a:off x="480060" y="2804922"/>
            <a:ext cx="54864" cy="493776"/>
          </a:xfrm>
          <a:prstGeom prst="rect">
            <a:avLst/>
          </a:prstGeom>
          <a:solidFill>
            <a:srgbClr val="0073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5" name="TextBox 14"/>
          <p:cNvSpPr txBox="1"/>
          <p:nvPr/>
        </p:nvSpPr>
        <p:spPr>
          <a:xfrm>
            <a:off x="644652" y="2907792"/>
            <a:ext cx="2228850" cy="251607"/>
          </a:xfrm>
          <a:prstGeom prst="rect">
            <a:avLst/>
          </a:prstGeom>
          <a:noFill/>
        </p:spPr>
        <p:txBody>
          <a:bodyPr wrap="square" lIns="34290" tIns="20574" rIns="34290">
            <a:spAutoFit/>
          </a:bodyPr>
          <a:lstStyle/>
          <a:p>
            <a:pPr>
              <a:defRPr sz="1600" b="1">
                <a:solidFill>
                  <a:srgbClr val="0033A0"/>
                </a:solidFill>
                <a:latin typeface="Aptos"/>
              </a:defRPr>
            </a:pPr>
            <a:r>
              <a:rPr sz="1200"/>
              <a:t>Strategic direction</a:t>
            </a:r>
          </a:p>
        </p:txBody>
      </p:sp>
      <p:sp>
        <p:nvSpPr>
          <p:cNvPr id="16" name="TextBox 15"/>
          <p:cNvSpPr txBox="1"/>
          <p:nvPr/>
        </p:nvSpPr>
        <p:spPr>
          <a:xfrm>
            <a:off x="2894076" y="2894077"/>
            <a:ext cx="5486400" cy="240066"/>
          </a:xfrm>
          <a:prstGeom prst="rect">
            <a:avLst/>
          </a:prstGeom>
          <a:noFill/>
        </p:spPr>
        <p:txBody>
          <a:bodyPr wrap="square" lIns="34290" tIns="20574" rIns="34290">
            <a:spAutoFit/>
          </a:bodyPr>
          <a:lstStyle/>
          <a:p>
            <a:pPr>
              <a:defRPr sz="1500" b="0">
                <a:solidFill>
                  <a:srgbClr val="232F42"/>
                </a:solidFill>
                <a:latin typeface="Aptos"/>
              </a:defRPr>
            </a:pPr>
            <a:r>
              <a:rPr sz="1125"/>
              <a:t>Mission, vision and values • Future programs • Inclusive access</a:t>
            </a:r>
          </a:p>
        </p:txBody>
      </p:sp>
      <p:sp>
        <p:nvSpPr>
          <p:cNvPr id="17" name="Rounded Rectangle 16"/>
          <p:cNvSpPr/>
          <p:nvPr/>
        </p:nvSpPr>
        <p:spPr>
          <a:xfrm>
            <a:off x="480060" y="3367278"/>
            <a:ext cx="8161020" cy="493776"/>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8" name="Rectangle 17"/>
          <p:cNvSpPr/>
          <p:nvPr/>
        </p:nvSpPr>
        <p:spPr>
          <a:xfrm>
            <a:off x="480060" y="3367278"/>
            <a:ext cx="54864" cy="493776"/>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9" name="TextBox 18"/>
          <p:cNvSpPr txBox="1"/>
          <p:nvPr/>
        </p:nvSpPr>
        <p:spPr>
          <a:xfrm>
            <a:off x="644652" y="3470148"/>
            <a:ext cx="2228850" cy="251607"/>
          </a:xfrm>
          <a:prstGeom prst="rect">
            <a:avLst/>
          </a:prstGeom>
          <a:noFill/>
        </p:spPr>
        <p:txBody>
          <a:bodyPr wrap="square" lIns="34290" tIns="20574" rIns="34290">
            <a:spAutoFit/>
          </a:bodyPr>
          <a:lstStyle/>
          <a:p>
            <a:pPr>
              <a:defRPr sz="1600" b="1">
                <a:solidFill>
                  <a:srgbClr val="0033A0"/>
                </a:solidFill>
                <a:latin typeface="Aptos"/>
              </a:defRPr>
            </a:pPr>
            <a:r>
              <a:rPr sz="1200"/>
              <a:t>Financial oversight</a:t>
            </a:r>
          </a:p>
        </p:txBody>
      </p:sp>
      <p:sp>
        <p:nvSpPr>
          <p:cNvPr id="20" name="TextBox 19"/>
          <p:cNvSpPr txBox="1"/>
          <p:nvPr/>
        </p:nvSpPr>
        <p:spPr>
          <a:xfrm>
            <a:off x="2894076" y="3456433"/>
            <a:ext cx="5486400" cy="240066"/>
          </a:xfrm>
          <a:prstGeom prst="rect">
            <a:avLst/>
          </a:prstGeom>
          <a:noFill/>
        </p:spPr>
        <p:txBody>
          <a:bodyPr wrap="square" lIns="34290" tIns="20574" rIns="34290">
            <a:spAutoFit/>
          </a:bodyPr>
          <a:lstStyle/>
          <a:p>
            <a:pPr>
              <a:defRPr sz="1500" b="0">
                <a:solidFill>
                  <a:srgbClr val="232F42"/>
                </a:solidFill>
                <a:latin typeface="Aptos"/>
              </a:defRPr>
            </a:pPr>
            <a:r>
              <a:rPr sz="1125"/>
              <a:t>Annual budget • Monthly financial updates • Year-end review</a:t>
            </a:r>
          </a:p>
        </p:txBody>
      </p:sp>
      <p:sp>
        <p:nvSpPr>
          <p:cNvPr id="21" name="Rounded Rectangle 20"/>
          <p:cNvSpPr/>
          <p:nvPr/>
        </p:nvSpPr>
        <p:spPr>
          <a:xfrm>
            <a:off x="480060" y="3929634"/>
            <a:ext cx="8161020" cy="493776"/>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2" name="Rectangle 21"/>
          <p:cNvSpPr/>
          <p:nvPr/>
        </p:nvSpPr>
        <p:spPr>
          <a:xfrm>
            <a:off x="480060" y="3929634"/>
            <a:ext cx="54864" cy="493776"/>
          </a:xfrm>
          <a:prstGeom prst="rect">
            <a:avLst/>
          </a:prstGeom>
          <a:solidFill>
            <a:srgbClr val="0073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3" name="TextBox 22"/>
          <p:cNvSpPr txBox="1"/>
          <p:nvPr/>
        </p:nvSpPr>
        <p:spPr>
          <a:xfrm>
            <a:off x="644652" y="4032504"/>
            <a:ext cx="2228850" cy="251607"/>
          </a:xfrm>
          <a:prstGeom prst="rect">
            <a:avLst/>
          </a:prstGeom>
          <a:noFill/>
        </p:spPr>
        <p:txBody>
          <a:bodyPr wrap="square" lIns="34290" tIns="20574" rIns="34290">
            <a:spAutoFit/>
          </a:bodyPr>
          <a:lstStyle/>
          <a:p>
            <a:pPr>
              <a:defRPr sz="1600" b="1">
                <a:solidFill>
                  <a:srgbClr val="0033A0"/>
                </a:solidFill>
                <a:latin typeface="Aptos"/>
              </a:defRPr>
            </a:pPr>
            <a:r>
              <a:rPr sz="1200"/>
              <a:t>People oversight</a:t>
            </a:r>
          </a:p>
        </p:txBody>
      </p:sp>
      <p:sp>
        <p:nvSpPr>
          <p:cNvPr id="24" name="TextBox 23"/>
          <p:cNvSpPr txBox="1"/>
          <p:nvPr/>
        </p:nvSpPr>
        <p:spPr>
          <a:xfrm>
            <a:off x="2894076" y="4018789"/>
            <a:ext cx="5486400" cy="240066"/>
          </a:xfrm>
          <a:prstGeom prst="rect">
            <a:avLst/>
          </a:prstGeom>
          <a:noFill/>
        </p:spPr>
        <p:txBody>
          <a:bodyPr wrap="square" lIns="34290" tIns="20574" rIns="34290">
            <a:spAutoFit/>
          </a:bodyPr>
          <a:lstStyle/>
          <a:p>
            <a:pPr>
              <a:defRPr sz="1500" b="0">
                <a:solidFill>
                  <a:srgbClr val="232F42"/>
                </a:solidFill>
                <a:latin typeface="Aptos"/>
              </a:defRPr>
            </a:pPr>
            <a:r>
              <a:rPr sz="1125"/>
              <a:t>Board–staff relations • Employee contracts • Evaluations</a:t>
            </a:r>
          </a:p>
        </p:txBody>
      </p:sp>
      <p:sp>
        <p:nvSpPr>
          <p:cNvPr id="25" name="Rounded Rectangle 24"/>
          <p:cNvSpPr/>
          <p:nvPr/>
        </p:nvSpPr>
        <p:spPr>
          <a:xfrm>
            <a:off x="480060" y="4491990"/>
            <a:ext cx="8161020" cy="493776"/>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6" name="Rectangle 25"/>
          <p:cNvSpPr/>
          <p:nvPr/>
        </p:nvSpPr>
        <p:spPr>
          <a:xfrm>
            <a:off x="480060" y="4491990"/>
            <a:ext cx="54864" cy="493776"/>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7" name="TextBox 26"/>
          <p:cNvSpPr txBox="1"/>
          <p:nvPr/>
        </p:nvSpPr>
        <p:spPr>
          <a:xfrm>
            <a:off x="644652" y="4594860"/>
            <a:ext cx="2228850" cy="251607"/>
          </a:xfrm>
          <a:prstGeom prst="rect">
            <a:avLst/>
          </a:prstGeom>
          <a:noFill/>
        </p:spPr>
        <p:txBody>
          <a:bodyPr wrap="square" lIns="34290" tIns="20574" rIns="34290">
            <a:spAutoFit/>
          </a:bodyPr>
          <a:lstStyle/>
          <a:p>
            <a:pPr>
              <a:defRPr sz="1600" b="1">
                <a:solidFill>
                  <a:srgbClr val="0033A0"/>
                </a:solidFill>
                <a:latin typeface="Aptos"/>
              </a:defRPr>
            </a:pPr>
            <a:r>
              <a:rPr sz="1200"/>
              <a:t>Policies &amp; programs</a:t>
            </a:r>
          </a:p>
        </p:txBody>
      </p:sp>
      <p:sp>
        <p:nvSpPr>
          <p:cNvPr id="28" name="TextBox 27"/>
          <p:cNvSpPr txBox="1"/>
          <p:nvPr/>
        </p:nvSpPr>
        <p:spPr>
          <a:xfrm>
            <a:off x="2894076" y="4581145"/>
            <a:ext cx="5486400" cy="240066"/>
          </a:xfrm>
          <a:prstGeom prst="rect">
            <a:avLst/>
          </a:prstGeom>
          <a:noFill/>
        </p:spPr>
        <p:txBody>
          <a:bodyPr wrap="square" lIns="34290" tIns="20574" rIns="34290">
            <a:spAutoFit/>
          </a:bodyPr>
          <a:lstStyle/>
          <a:p>
            <a:pPr>
              <a:defRPr sz="1500" b="0">
                <a:solidFill>
                  <a:srgbClr val="232F42"/>
                </a:solidFill>
                <a:latin typeface="Aptos"/>
              </a:defRPr>
            </a:pPr>
            <a:r>
              <a:rPr sz="1125"/>
              <a:t>Cancellation • In Good Standing • Dispute Resolution</a:t>
            </a:r>
          </a:p>
        </p:txBody>
      </p:sp>
      <p:sp>
        <p:nvSpPr>
          <p:cNvPr id="29" name="TextBox 28"/>
          <p:cNvSpPr txBox="1"/>
          <p:nvPr/>
        </p:nvSpPr>
        <p:spPr>
          <a:xfrm>
            <a:off x="576072" y="5266944"/>
            <a:ext cx="8023860" cy="251607"/>
          </a:xfrm>
          <a:prstGeom prst="rect">
            <a:avLst/>
          </a:prstGeom>
          <a:noFill/>
        </p:spPr>
        <p:txBody>
          <a:bodyPr wrap="square" lIns="34290" tIns="20574" rIns="34290">
            <a:spAutoFit/>
          </a:bodyPr>
          <a:lstStyle/>
          <a:p>
            <a:pPr>
              <a:defRPr sz="1600" b="1">
                <a:solidFill>
                  <a:srgbClr val="D27037"/>
                </a:solidFill>
                <a:latin typeface="Aptos"/>
              </a:defRPr>
            </a:pPr>
            <a:r>
              <a:rPr sz="1200"/>
              <a:t>TWO HATS: Directors may also volunteer operationally. Keep the roles distinct.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972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77190" y="1062991"/>
            <a:ext cx="5486400" cy="182358"/>
          </a:xfrm>
          <a:prstGeom prst="rect">
            <a:avLst/>
          </a:prstGeom>
          <a:noFill/>
        </p:spPr>
        <p:txBody>
          <a:bodyPr wrap="square" lIns="34290" tIns="20574" rIns="34290">
            <a:spAutoFit/>
          </a:bodyPr>
          <a:lstStyle/>
          <a:p>
            <a:pPr>
              <a:defRPr sz="1000" b="1">
                <a:solidFill>
                  <a:srgbClr val="0033A0"/>
                </a:solidFill>
                <a:latin typeface="Aptos"/>
              </a:defRPr>
            </a:pPr>
            <a:r>
              <a:rPr sz="750"/>
              <a:t>CLUB BOARD GOVERNANCE 101</a:t>
            </a:r>
          </a:p>
        </p:txBody>
      </p:sp>
      <p:sp>
        <p:nvSpPr>
          <p:cNvPr id="4" name="TextBox 3"/>
          <p:cNvSpPr txBox="1"/>
          <p:nvPr/>
        </p:nvSpPr>
        <p:spPr>
          <a:xfrm>
            <a:off x="377190" y="1371600"/>
            <a:ext cx="7612380" cy="736355"/>
          </a:xfrm>
          <a:prstGeom prst="rect">
            <a:avLst/>
          </a:prstGeom>
          <a:noFill/>
        </p:spPr>
        <p:txBody>
          <a:bodyPr wrap="square" lIns="34290" tIns="20574" rIns="34290">
            <a:spAutoFit/>
          </a:bodyPr>
          <a:lstStyle/>
          <a:p>
            <a:pPr>
              <a:defRPr sz="2900" b="1">
                <a:solidFill>
                  <a:srgbClr val="162D56"/>
                </a:solidFill>
                <a:latin typeface="Aptos"/>
              </a:defRPr>
            </a:pPr>
            <a:r>
              <a:rPr sz="2175"/>
              <a:t>Rule of Law: Legislation, Objects, Bylaws, Policies &amp; Procedures</a:t>
            </a:r>
          </a:p>
        </p:txBody>
      </p:sp>
      <p:pic>
        <p:nvPicPr>
          <p:cNvPr id="5" name="Picture 4" descr="Section Container Logo.png"/>
          <p:cNvPicPr>
            <a:picLocks noChangeAspect="1"/>
          </p:cNvPicPr>
          <p:nvPr/>
        </p:nvPicPr>
        <p:blipFill>
          <a:blip r:embed="rId3"/>
          <a:stretch>
            <a:fillRect/>
          </a:stretch>
        </p:blipFill>
        <p:spPr>
          <a:xfrm>
            <a:off x="8119872" y="1049274"/>
            <a:ext cx="559613" cy="699516"/>
          </a:xfrm>
          <a:prstGeom prst="rect">
            <a:avLst/>
          </a:prstGeom>
        </p:spPr>
      </p:pic>
      <p:sp>
        <p:nvSpPr>
          <p:cNvPr id="6" name="Rectangle 5"/>
          <p:cNvSpPr/>
          <p:nvPr/>
        </p:nvSpPr>
        <p:spPr>
          <a:xfrm>
            <a:off x="377190" y="2036826"/>
            <a:ext cx="8366760" cy="17145"/>
          </a:xfrm>
          <a:prstGeom prst="rect">
            <a:avLst/>
          </a:prstGeom>
          <a:solidFill>
            <a:srgbClr val="D7E1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397764" y="5712715"/>
            <a:ext cx="2057400" cy="182358"/>
          </a:xfrm>
          <a:prstGeom prst="rect">
            <a:avLst/>
          </a:prstGeom>
          <a:noFill/>
        </p:spPr>
        <p:txBody>
          <a:bodyPr wrap="square" lIns="34290" tIns="20574" rIns="34290">
            <a:spAutoFit/>
          </a:bodyPr>
          <a:lstStyle/>
          <a:p>
            <a:pPr>
              <a:defRPr sz="1000" b="0">
                <a:solidFill>
                  <a:srgbClr val="5E6B7B"/>
                </a:solidFill>
                <a:latin typeface="Aptos"/>
              </a:defRPr>
            </a:pPr>
            <a:r>
              <a:rPr sz="750"/>
              <a:t>Skate AB | NT | NU</a:t>
            </a:r>
          </a:p>
        </p:txBody>
      </p:sp>
      <p:sp>
        <p:nvSpPr>
          <p:cNvPr id="8" name="TextBox 7"/>
          <p:cNvSpPr txBox="1"/>
          <p:nvPr/>
        </p:nvSpPr>
        <p:spPr>
          <a:xfrm>
            <a:off x="8161020" y="5712715"/>
            <a:ext cx="548640" cy="182358"/>
          </a:xfrm>
          <a:prstGeom prst="rect">
            <a:avLst/>
          </a:prstGeom>
          <a:noFill/>
        </p:spPr>
        <p:txBody>
          <a:bodyPr wrap="square" lIns="34290" tIns="20574" rIns="34290">
            <a:spAutoFit/>
          </a:bodyPr>
          <a:lstStyle/>
          <a:p>
            <a:pPr>
              <a:defRPr sz="1000" b="0">
                <a:solidFill>
                  <a:srgbClr val="5E6B7B"/>
                </a:solidFill>
                <a:latin typeface="Aptos"/>
              </a:defRPr>
            </a:pPr>
            <a:r>
              <a:rPr sz="750"/>
              <a:t>8 / 22</a:t>
            </a:r>
          </a:p>
        </p:txBody>
      </p:sp>
      <p:sp>
        <p:nvSpPr>
          <p:cNvPr id="9" name="Rounded Rectangle 8"/>
          <p:cNvSpPr/>
          <p:nvPr/>
        </p:nvSpPr>
        <p:spPr>
          <a:xfrm>
            <a:off x="589788" y="2263139"/>
            <a:ext cx="7852410" cy="624078"/>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Rounded Rectangle 9"/>
          <p:cNvSpPr/>
          <p:nvPr/>
        </p:nvSpPr>
        <p:spPr>
          <a:xfrm>
            <a:off x="589788" y="2263139"/>
            <a:ext cx="720090" cy="624078"/>
          </a:xfrm>
          <a:prstGeom prst="roundRect">
            <a:avLst>
              <a:gd name="adj" fmla="val 12000"/>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TextBox 10"/>
          <p:cNvSpPr txBox="1"/>
          <p:nvPr/>
        </p:nvSpPr>
        <p:spPr>
          <a:xfrm>
            <a:off x="754380" y="2441448"/>
            <a:ext cx="377190" cy="297774"/>
          </a:xfrm>
          <a:prstGeom prst="rect">
            <a:avLst/>
          </a:prstGeom>
          <a:noFill/>
        </p:spPr>
        <p:txBody>
          <a:bodyPr wrap="square" lIns="34290" tIns="20574" rIns="34290">
            <a:spAutoFit/>
          </a:bodyPr>
          <a:lstStyle/>
          <a:p>
            <a:pPr algn="ctr">
              <a:defRPr sz="2000" b="1">
                <a:solidFill>
                  <a:srgbClr val="FFFFFF"/>
                </a:solidFill>
                <a:latin typeface="Aptos"/>
              </a:defRPr>
            </a:pPr>
            <a:r>
              <a:rPr sz="1500"/>
              <a:t>01</a:t>
            </a:r>
          </a:p>
        </p:txBody>
      </p:sp>
      <p:sp>
        <p:nvSpPr>
          <p:cNvPr id="12" name="TextBox 11"/>
          <p:cNvSpPr txBox="1"/>
          <p:nvPr/>
        </p:nvSpPr>
        <p:spPr>
          <a:xfrm>
            <a:off x="1467613" y="2407158"/>
            <a:ext cx="2811779" cy="297774"/>
          </a:xfrm>
          <a:prstGeom prst="rect">
            <a:avLst/>
          </a:prstGeom>
          <a:noFill/>
        </p:spPr>
        <p:txBody>
          <a:bodyPr wrap="square" lIns="34290" tIns="20574" rIns="34290">
            <a:spAutoFit/>
          </a:bodyPr>
          <a:lstStyle/>
          <a:p>
            <a:pPr>
              <a:defRPr sz="2000" b="1">
                <a:solidFill>
                  <a:srgbClr val="0033A0"/>
                </a:solidFill>
                <a:latin typeface="Aptos"/>
              </a:defRPr>
            </a:pPr>
            <a:r>
              <a:rPr sz="1500"/>
              <a:t>LEGISLATION</a:t>
            </a:r>
          </a:p>
        </p:txBody>
      </p:sp>
      <p:sp>
        <p:nvSpPr>
          <p:cNvPr id="13" name="TextBox 12"/>
          <p:cNvSpPr txBox="1"/>
          <p:nvPr/>
        </p:nvSpPr>
        <p:spPr>
          <a:xfrm>
            <a:off x="4354830" y="2420873"/>
            <a:ext cx="4034790" cy="482440"/>
          </a:xfrm>
          <a:prstGeom prst="rect">
            <a:avLst/>
          </a:prstGeom>
          <a:noFill/>
        </p:spPr>
        <p:txBody>
          <a:bodyPr wrap="square" lIns="34290" tIns="20574" rIns="34290">
            <a:spAutoFit/>
          </a:bodyPr>
          <a:lstStyle/>
          <a:p>
            <a:pPr>
              <a:defRPr sz="1800" b="0">
                <a:solidFill>
                  <a:srgbClr val="232F42"/>
                </a:solidFill>
                <a:latin typeface="Aptos"/>
              </a:defRPr>
            </a:pPr>
            <a:r>
              <a:rPr lang="en-US" sz="1350" dirty="0"/>
              <a:t>AB </a:t>
            </a:r>
            <a:r>
              <a:rPr sz="1350" dirty="0"/>
              <a:t>Societies Act</a:t>
            </a:r>
            <a:r>
              <a:rPr lang="en-US" sz="1350" dirty="0"/>
              <a:t>, Canada Not-for-Profit Corporations Act</a:t>
            </a:r>
            <a:endParaRPr sz="1350" dirty="0"/>
          </a:p>
        </p:txBody>
      </p:sp>
      <p:sp>
        <p:nvSpPr>
          <p:cNvPr id="14" name="Rounded Rectangle 13"/>
          <p:cNvSpPr/>
          <p:nvPr/>
        </p:nvSpPr>
        <p:spPr>
          <a:xfrm>
            <a:off x="589788" y="3051809"/>
            <a:ext cx="7852410" cy="624078"/>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5" name="Rounded Rectangle 14"/>
          <p:cNvSpPr/>
          <p:nvPr/>
        </p:nvSpPr>
        <p:spPr>
          <a:xfrm>
            <a:off x="589788" y="3051809"/>
            <a:ext cx="720090" cy="624078"/>
          </a:xfrm>
          <a:prstGeom prst="roundRect">
            <a:avLst>
              <a:gd name="adj" fmla="val 12000"/>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6" name="TextBox 15"/>
          <p:cNvSpPr txBox="1"/>
          <p:nvPr/>
        </p:nvSpPr>
        <p:spPr>
          <a:xfrm>
            <a:off x="754380" y="3230119"/>
            <a:ext cx="377190" cy="297774"/>
          </a:xfrm>
          <a:prstGeom prst="rect">
            <a:avLst/>
          </a:prstGeom>
          <a:noFill/>
        </p:spPr>
        <p:txBody>
          <a:bodyPr wrap="square" lIns="34290" tIns="20574" rIns="34290">
            <a:spAutoFit/>
          </a:bodyPr>
          <a:lstStyle/>
          <a:p>
            <a:pPr algn="ctr">
              <a:defRPr sz="2000" b="1">
                <a:solidFill>
                  <a:srgbClr val="FFFFFF"/>
                </a:solidFill>
                <a:latin typeface="Aptos"/>
              </a:defRPr>
            </a:pPr>
            <a:r>
              <a:rPr sz="1500"/>
              <a:t>02</a:t>
            </a:r>
          </a:p>
        </p:txBody>
      </p:sp>
      <p:sp>
        <p:nvSpPr>
          <p:cNvPr id="17" name="TextBox 16"/>
          <p:cNvSpPr txBox="1"/>
          <p:nvPr/>
        </p:nvSpPr>
        <p:spPr>
          <a:xfrm>
            <a:off x="1467613" y="3195828"/>
            <a:ext cx="2811779" cy="297774"/>
          </a:xfrm>
          <a:prstGeom prst="rect">
            <a:avLst/>
          </a:prstGeom>
          <a:noFill/>
        </p:spPr>
        <p:txBody>
          <a:bodyPr wrap="square" lIns="34290" tIns="20574" rIns="34290">
            <a:spAutoFit/>
          </a:bodyPr>
          <a:lstStyle/>
          <a:p>
            <a:pPr>
              <a:defRPr sz="2000" b="1">
                <a:solidFill>
                  <a:srgbClr val="0033A0"/>
                </a:solidFill>
                <a:latin typeface="Aptos"/>
              </a:defRPr>
            </a:pPr>
            <a:r>
              <a:rPr sz="1500"/>
              <a:t>OBJECTS</a:t>
            </a:r>
          </a:p>
        </p:txBody>
      </p:sp>
      <p:sp>
        <p:nvSpPr>
          <p:cNvPr id="18" name="TextBox 17"/>
          <p:cNvSpPr txBox="1"/>
          <p:nvPr/>
        </p:nvSpPr>
        <p:spPr>
          <a:xfrm>
            <a:off x="4354830" y="3209543"/>
            <a:ext cx="3771900" cy="274691"/>
          </a:xfrm>
          <a:prstGeom prst="rect">
            <a:avLst/>
          </a:prstGeom>
          <a:noFill/>
        </p:spPr>
        <p:txBody>
          <a:bodyPr wrap="square" lIns="34290" tIns="20574" rIns="34290">
            <a:spAutoFit/>
          </a:bodyPr>
          <a:lstStyle/>
          <a:p>
            <a:pPr>
              <a:defRPr sz="1800" b="0">
                <a:solidFill>
                  <a:srgbClr val="232F42"/>
                </a:solidFill>
                <a:latin typeface="Aptos"/>
              </a:defRPr>
            </a:pPr>
            <a:r>
              <a:rPr sz="1350"/>
              <a:t>Founding purpose (reason for being)</a:t>
            </a:r>
          </a:p>
        </p:txBody>
      </p:sp>
      <p:sp>
        <p:nvSpPr>
          <p:cNvPr id="19" name="Rounded Rectangle 18"/>
          <p:cNvSpPr/>
          <p:nvPr/>
        </p:nvSpPr>
        <p:spPr>
          <a:xfrm>
            <a:off x="589788" y="3840479"/>
            <a:ext cx="7852410" cy="624078"/>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Rounded Rectangle 19"/>
          <p:cNvSpPr/>
          <p:nvPr/>
        </p:nvSpPr>
        <p:spPr>
          <a:xfrm>
            <a:off x="589788" y="3840479"/>
            <a:ext cx="720090" cy="624078"/>
          </a:xfrm>
          <a:prstGeom prst="roundRect">
            <a:avLst>
              <a:gd name="adj" fmla="val 12000"/>
            </a:avLst>
          </a:prstGeom>
          <a:solidFill>
            <a:srgbClr val="0073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1" name="TextBox 20"/>
          <p:cNvSpPr txBox="1"/>
          <p:nvPr/>
        </p:nvSpPr>
        <p:spPr>
          <a:xfrm>
            <a:off x="754380" y="4018788"/>
            <a:ext cx="377190" cy="297774"/>
          </a:xfrm>
          <a:prstGeom prst="rect">
            <a:avLst/>
          </a:prstGeom>
          <a:noFill/>
        </p:spPr>
        <p:txBody>
          <a:bodyPr wrap="square" lIns="34290" tIns="20574" rIns="34290">
            <a:spAutoFit/>
          </a:bodyPr>
          <a:lstStyle/>
          <a:p>
            <a:pPr algn="ctr">
              <a:defRPr sz="2000" b="1">
                <a:solidFill>
                  <a:srgbClr val="FFFFFF"/>
                </a:solidFill>
                <a:latin typeface="Aptos"/>
              </a:defRPr>
            </a:pPr>
            <a:r>
              <a:rPr sz="1500"/>
              <a:t>03</a:t>
            </a:r>
          </a:p>
        </p:txBody>
      </p:sp>
      <p:sp>
        <p:nvSpPr>
          <p:cNvPr id="22" name="TextBox 21"/>
          <p:cNvSpPr txBox="1"/>
          <p:nvPr/>
        </p:nvSpPr>
        <p:spPr>
          <a:xfrm>
            <a:off x="1467613" y="3984498"/>
            <a:ext cx="2811779" cy="297774"/>
          </a:xfrm>
          <a:prstGeom prst="rect">
            <a:avLst/>
          </a:prstGeom>
          <a:noFill/>
        </p:spPr>
        <p:txBody>
          <a:bodyPr wrap="square" lIns="34290" tIns="20574" rIns="34290">
            <a:spAutoFit/>
          </a:bodyPr>
          <a:lstStyle/>
          <a:p>
            <a:pPr>
              <a:defRPr sz="2000" b="1">
                <a:solidFill>
                  <a:srgbClr val="0033A0"/>
                </a:solidFill>
                <a:latin typeface="Aptos"/>
              </a:defRPr>
            </a:pPr>
            <a:r>
              <a:rPr sz="1500"/>
              <a:t>BYLAWS</a:t>
            </a:r>
          </a:p>
        </p:txBody>
      </p:sp>
      <p:sp>
        <p:nvSpPr>
          <p:cNvPr id="23" name="TextBox 22"/>
          <p:cNvSpPr txBox="1"/>
          <p:nvPr/>
        </p:nvSpPr>
        <p:spPr>
          <a:xfrm>
            <a:off x="4354830" y="3998214"/>
            <a:ext cx="3771900" cy="274691"/>
          </a:xfrm>
          <a:prstGeom prst="rect">
            <a:avLst/>
          </a:prstGeom>
          <a:noFill/>
        </p:spPr>
        <p:txBody>
          <a:bodyPr wrap="square" lIns="34290" tIns="20574" rIns="34290">
            <a:spAutoFit/>
          </a:bodyPr>
          <a:lstStyle/>
          <a:p>
            <a:pPr>
              <a:defRPr sz="1800" b="0">
                <a:solidFill>
                  <a:srgbClr val="232F42"/>
                </a:solidFill>
                <a:latin typeface="Aptos"/>
              </a:defRPr>
            </a:pPr>
            <a:r>
              <a:rPr sz="1350"/>
              <a:t>Statutory document (legally binding)</a:t>
            </a:r>
          </a:p>
        </p:txBody>
      </p:sp>
      <p:sp>
        <p:nvSpPr>
          <p:cNvPr id="24" name="Rounded Rectangle 23"/>
          <p:cNvSpPr/>
          <p:nvPr/>
        </p:nvSpPr>
        <p:spPr>
          <a:xfrm>
            <a:off x="589788" y="4629150"/>
            <a:ext cx="7852410" cy="624078"/>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5" name="Rounded Rectangle 24"/>
          <p:cNvSpPr/>
          <p:nvPr/>
        </p:nvSpPr>
        <p:spPr>
          <a:xfrm>
            <a:off x="589788" y="4629150"/>
            <a:ext cx="720090" cy="624078"/>
          </a:xfrm>
          <a:prstGeom prst="roundRect">
            <a:avLst>
              <a:gd name="adj" fmla="val 12000"/>
            </a:avLst>
          </a:prstGeom>
          <a:solidFill>
            <a:srgbClr val="0073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6" name="TextBox 25"/>
          <p:cNvSpPr txBox="1"/>
          <p:nvPr/>
        </p:nvSpPr>
        <p:spPr>
          <a:xfrm>
            <a:off x="754380" y="4807459"/>
            <a:ext cx="377190" cy="297774"/>
          </a:xfrm>
          <a:prstGeom prst="rect">
            <a:avLst/>
          </a:prstGeom>
          <a:noFill/>
        </p:spPr>
        <p:txBody>
          <a:bodyPr wrap="square" lIns="34290" tIns="20574" rIns="34290">
            <a:spAutoFit/>
          </a:bodyPr>
          <a:lstStyle/>
          <a:p>
            <a:pPr algn="ctr">
              <a:defRPr sz="2000" b="1">
                <a:solidFill>
                  <a:srgbClr val="FFFFFF"/>
                </a:solidFill>
                <a:latin typeface="Aptos"/>
              </a:defRPr>
            </a:pPr>
            <a:r>
              <a:rPr sz="1500"/>
              <a:t>04</a:t>
            </a:r>
          </a:p>
        </p:txBody>
      </p:sp>
      <p:sp>
        <p:nvSpPr>
          <p:cNvPr id="27" name="TextBox 26"/>
          <p:cNvSpPr txBox="1"/>
          <p:nvPr/>
        </p:nvSpPr>
        <p:spPr>
          <a:xfrm>
            <a:off x="1467613" y="4773169"/>
            <a:ext cx="2811779" cy="297774"/>
          </a:xfrm>
          <a:prstGeom prst="rect">
            <a:avLst/>
          </a:prstGeom>
          <a:noFill/>
        </p:spPr>
        <p:txBody>
          <a:bodyPr wrap="square" lIns="34290" tIns="20574" rIns="34290">
            <a:spAutoFit/>
          </a:bodyPr>
          <a:lstStyle/>
          <a:p>
            <a:pPr>
              <a:defRPr sz="2000" b="1">
                <a:solidFill>
                  <a:srgbClr val="0033A0"/>
                </a:solidFill>
                <a:latin typeface="Aptos"/>
              </a:defRPr>
            </a:pPr>
            <a:r>
              <a:rPr sz="1500"/>
              <a:t>POLICIES &amp; PROCEDURES</a:t>
            </a:r>
          </a:p>
        </p:txBody>
      </p:sp>
      <p:sp>
        <p:nvSpPr>
          <p:cNvPr id="28" name="TextBox 27"/>
          <p:cNvSpPr txBox="1"/>
          <p:nvPr/>
        </p:nvSpPr>
        <p:spPr>
          <a:xfrm>
            <a:off x="4354830" y="4786884"/>
            <a:ext cx="3771900" cy="274691"/>
          </a:xfrm>
          <a:prstGeom prst="rect">
            <a:avLst/>
          </a:prstGeom>
          <a:noFill/>
        </p:spPr>
        <p:txBody>
          <a:bodyPr wrap="square" lIns="34290" tIns="20574" rIns="34290">
            <a:spAutoFit/>
          </a:bodyPr>
          <a:lstStyle/>
          <a:p>
            <a:pPr>
              <a:defRPr sz="1800" b="0">
                <a:solidFill>
                  <a:srgbClr val="232F42"/>
                </a:solidFill>
                <a:latin typeface="Aptos"/>
              </a:defRPr>
            </a:pPr>
            <a:r>
              <a:rPr sz="1350"/>
              <a:t>In-house rules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96012"/>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90422"/>
            <a:ext cx="5486400" cy="115416"/>
          </a:xfrm>
          <a:prstGeom prst="rect">
            <a:avLst/>
          </a:prstGeom>
          <a:noFill/>
        </p:spPr>
        <p:txBody>
          <a:bodyPr wrap="square" lIns="17145" tIns="0" rIns="17145" bIns="0">
            <a:spAutoFit/>
          </a:bodyPr>
          <a:lstStyle/>
          <a:p>
            <a:pPr algn="l">
              <a:defRPr sz="1000" b="1">
                <a:solidFill>
                  <a:srgbClr val="0033A0"/>
                </a:solidFill>
                <a:latin typeface="Aptos"/>
              </a:defRPr>
            </a:pPr>
            <a:r>
              <a:rPr sz="750"/>
              <a:t>CLUB BOARD GOVERNANCE 101</a:t>
            </a:r>
          </a:p>
        </p:txBody>
      </p:sp>
      <p:sp>
        <p:nvSpPr>
          <p:cNvPr id="4" name="TextBox 3"/>
          <p:cNvSpPr txBox="1"/>
          <p:nvPr/>
        </p:nvSpPr>
        <p:spPr>
          <a:xfrm>
            <a:off x="397764" y="1378458"/>
            <a:ext cx="7200900" cy="323165"/>
          </a:xfrm>
          <a:prstGeom prst="rect">
            <a:avLst/>
          </a:prstGeom>
          <a:noFill/>
        </p:spPr>
        <p:txBody>
          <a:bodyPr wrap="square" lIns="17145" tIns="0" rIns="17145" bIns="0">
            <a:spAutoFit/>
          </a:bodyPr>
          <a:lstStyle/>
          <a:p>
            <a:pPr algn="l">
              <a:defRPr sz="2800" b="1">
                <a:solidFill>
                  <a:srgbClr val="1B3056"/>
                </a:solidFill>
                <a:latin typeface="Aptos"/>
              </a:defRPr>
            </a:pPr>
            <a:r>
              <a:rPr sz="2100"/>
              <a:t>Structure, Authority &amp; Accountability</a:t>
            </a:r>
          </a:p>
        </p:txBody>
      </p:sp>
      <p:pic>
        <p:nvPicPr>
          <p:cNvPr id="5" name="Picture 4" descr="Section Container Logo.png"/>
          <p:cNvPicPr>
            <a:picLocks noChangeAspect="1"/>
          </p:cNvPicPr>
          <p:nvPr/>
        </p:nvPicPr>
        <p:blipFill>
          <a:blip r:embed="rId3"/>
          <a:stretch>
            <a:fillRect/>
          </a:stretch>
        </p:blipFill>
        <p:spPr>
          <a:xfrm>
            <a:off x="8119872" y="1021842"/>
            <a:ext cx="570586" cy="713232"/>
          </a:xfrm>
          <a:prstGeom prst="rect">
            <a:avLst/>
          </a:prstGeom>
        </p:spPr>
      </p:pic>
      <p:sp>
        <p:nvSpPr>
          <p:cNvPr id="6" name="Rectangle 5"/>
          <p:cNvSpPr/>
          <p:nvPr/>
        </p:nvSpPr>
        <p:spPr>
          <a:xfrm>
            <a:off x="397764" y="1968246"/>
            <a:ext cx="8311896" cy="17145"/>
          </a:xfrm>
          <a:prstGeom prst="rect">
            <a:avLst/>
          </a:prstGeom>
          <a:solidFill>
            <a:srgbClr val="EB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TextBox 19"/>
          <p:cNvSpPr txBox="1"/>
          <p:nvPr/>
        </p:nvSpPr>
        <p:spPr>
          <a:xfrm>
            <a:off x="1995679" y="2928366"/>
            <a:ext cx="781811" cy="196208"/>
          </a:xfrm>
          <a:prstGeom prst="rect">
            <a:avLst/>
          </a:prstGeom>
          <a:noFill/>
        </p:spPr>
        <p:txBody>
          <a:bodyPr wrap="square" lIns="17145" tIns="0" rIns="17145" bIns="0">
            <a:spAutoFit/>
          </a:bodyPr>
          <a:lstStyle/>
          <a:p>
            <a:pPr algn="ctr">
              <a:defRPr sz="1700" b="1">
                <a:solidFill>
                  <a:srgbClr val="FFFFFF"/>
                </a:solidFill>
                <a:latin typeface="Aptos"/>
              </a:defRPr>
            </a:pPr>
            <a:r>
              <a:rPr sz="1275"/>
              <a:t>BOARD</a:t>
            </a:r>
          </a:p>
        </p:txBody>
      </p:sp>
      <p:grpSp>
        <p:nvGrpSpPr>
          <p:cNvPr id="10" name="Group 9">
            <a:extLst>
              <a:ext uri="{FF2B5EF4-FFF2-40B4-BE49-F238E27FC236}">
                <a16:creationId xmlns:a16="http://schemas.microsoft.com/office/drawing/2014/main" id="{518B218A-B9BA-98DB-4D8C-3DA4CAA35D47}"/>
              </a:ext>
            </a:extLst>
          </p:cNvPr>
          <p:cNvGrpSpPr/>
          <p:nvPr/>
        </p:nvGrpSpPr>
        <p:grpSpPr>
          <a:xfrm>
            <a:off x="507492" y="2571749"/>
            <a:ext cx="829818" cy="562356"/>
            <a:chOff x="676656" y="2143759"/>
            <a:chExt cx="1106424" cy="749808"/>
          </a:xfrm>
        </p:grpSpPr>
        <p:sp>
          <p:nvSpPr>
            <p:cNvPr id="28" name="Rounded Rectangle 27"/>
            <p:cNvSpPr/>
            <p:nvPr/>
          </p:nvSpPr>
          <p:spPr>
            <a:xfrm>
              <a:off x="676656" y="2143759"/>
              <a:ext cx="1106424" cy="749808"/>
            </a:xfrm>
            <a:prstGeom prst="roundRect">
              <a:avLst/>
            </a:prstGeom>
            <a:solidFill>
              <a:srgbClr val="EB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9" name="Rectangle 28"/>
            <p:cNvSpPr/>
            <p:nvPr/>
          </p:nvSpPr>
          <p:spPr>
            <a:xfrm>
              <a:off x="676656" y="2143759"/>
              <a:ext cx="50292" cy="74980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0" name="TextBox 29"/>
            <p:cNvSpPr txBox="1"/>
            <p:nvPr/>
          </p:nvSpPr>
          <p:spPr>
            <a:xfrm>
              <a:off x="768096" y="2207767"/>
              <a:ext cx="941832" cy="153888"/>
            </a:xfrm>
            <a:prstGeom prst="rect">
              <a:avLst/>
            </a:prstGeom>
            <a:noFill/>
          </p:spPr>
          <p:txBody>
            <a:bodyPr wrap="square" lIns="17145" tIns="0" rIns="17145" bIns="0">
              <a:spAutoFit/>
            </a:bodyPr>
            <a:lstStyle/>
            <a:p>
              <a:pPr algn="l">
                <a:defRPr sz="1000" b="1">
                  <a:solidFill>
                    <a:srgbClr val="0033A0"/>
                  </a:solidFill>
                  <a:latin typeface="Aptos"/>
                </a:defRPr>
              </a:pPr>
              <a:r>
                <a:rPr sz="750" dirty="0"/>
                <a:t>Club members</a:t>
              </a:r>
            </a:p>
          </p:txBody>
        </p:sp>
        <p:sp>
          <p:nvSpPr>
            <p:cNvPr id="31" name="TextBox 30"/>
            <p:cNvSpPr txBox="1"/>
            <p:nvPr/>
          </p:nvSpPr>
          <p:spPr>
            <a:xfrm>
              <a:off x="768096" y="2513584"/>
              <a:ext cx="941832" cy="246221"/>
            </a:xfrm>
            <a:prstGeom prst="rect">
              <a:avLst/>
            </a:prstGeom>
            <a:noFill/>
          </p:spPr>
          <p:txBody>
            <a:bodyPr wrap="square" lIns="17145" tIns="0" rIns="17145" bIns="0">
              <a:spAutoFit/>
            </a:bodyPr>
            <a:lstStyle/>
            <a:p>
              <a:pPr algn="l">
                <a:defRPr sz="800" b="0">
                  <a:solidFill>
                    <a:srgbClr val="505F72"/>
                  </a:solidFill>
                  <a:latin typeface="Aptos"/>
                </a:defRPr>
              </a:pPr>
              <a:r>
                <a:rPr sz="600" dirty="0"/>
                <a:t>Including special members</a:t>
              </a:r>
            </a:p>
          </p:txBody>
        </p:sp>
      </p:grpSp>
      <p:grpSp>
        <p:nvGrpSpPr>
          <p:cNvPr id="7" name="Group 6">
            <a:extLst>
              <a:ext uri="{FF2B5EF4-FFF2-40B4-BE49-F238E27FC236}">
                <a16:creationId xmlns:a16="http://schemas.microsoft.com/office/drawing/2014/main" id="{DCADBAFF-6C92-9097-522F-AAEF5640DD47}"/>
              </a:ext>
            </a:extLst>
          </p:cNvPr>
          <p:cNvGrpSpPr/>
          <p:nvPr/>
        </p:nvGrpSpPr>
        <p:grpSpPr>
          <a:xfrm>
            <a:off x="507492" y="3311652"/>
            <a:ext cx="829818" cy="562356"/>
            <a:chOff x="676656" y="3099816"/>
            <a:chExt cx="1106424" cy="749808"/>
          </a:xfrm>
        </p:grpSpPr>
        <p:sp>
          <p:nvSpPr>
            <p:cNvPr id="32" name="Rounded Rectangle 31"/>
            <p:cNvSpPr/>
            <p:nvPr/>
          </p:nvSpPr>
          <p:spPr>
            <a:xfrm>
              <a:off x="676656" y="3099816"/>
              <a:ext cx="1106424" cy="749808"/>
            </a:xfrm>
            <a:prstGeom prst="roundRect">
              <a:avLst/>
            </a:prstGeom>
            <a:solidFill>
              <a:srgbClr val="EB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3" name="Rectangle 32"/>
            <p:cNvSpPr/>
            <p:nvPr/>
          </p:nvSpPr>
          <p:spPr>
            <a:xfrm>
              <a:off x="676656" y="3099816"/>
              <a:ext cx="50292" cy="749808"/>
            </a:xfrm>
            <a:prstGeom prst="rect">
              <a:avLst/>
            </a:prstGeom>
            <a:solidFill>
              <a:srgbClr val="0089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4" name="TextBox 33"/>
            <p:cNvSpPr txBox="1"/>
            <p:nvPr/>
          </p:nvSpPr>
          <p:spPr>
            <a:xfrm>
              <a:off x="768096" y="3163824"/>
              <a:ext cx="941832" cy="307776"/>
            </a:xfrm>
            <a:prstGeom prst="rect">
              <a:avLst/>
            </a:prstGeom>
            <a:noFill/>
          </p:spPr>
          <p:txBody>
            <a:bodyPr wrap="square" lIns="17145" tIns="0" rIns="17145" bIns="0">
              <a:spAutoFit/>
            </a:bodyPr>
            <a:lstStyle/>
            <a:p>
              <a:pPr algn="l">
                <a:defRPr sz="1000" b="1">
                  <a:solidFill>
                    <a:srgbClr val="0089A3"/>
                  </a:solidFill>
                  <a:latin typeface="Aptos"/>
                </a:defRPr>
              </a:pPr>
              <a:r>
                <a:rPr sz="750" dirty="0"/>
                <a:t>Club Manager / Administrator</a:t>
              </a:r>
            </a:p>
          </p:txBody>
        </p:sp>
        <p:sp>
          <p:nvSpPr>
            <p:cNvPr id="35" name="TextBox 34"/>
            <p:cNvSpPr txBox="1"/>
            <p:nvPr/>
          </p:nvSpPr>
          <p:spPr>
            <a:xfrm>
              <a:off x="768096" y="3520440"/>
              <a:ext cx="941832" cy="246221"/>
            </a:xfrm>
            <a:prstGeom prst="rect">
              <a:avLst/>
            </a:prstGeom>
            <a:noFill/>
          </p:spPr>
          <p:txBody>
            <a:bodyPr wrap="square" lIns="17145" tIns="0" rIns="17145" bIns="0">
              <a:spAutoFit/>
            </a:bodyPr>
            <a:lstStyle/>
            <a:p>
              <a:pPr algn="l">
                <a:defRPr sz="800" b="0">
                  <a:solidFill>
                    <a:srgbClr val="505F72"/>
                  </a:solidFill>
                  <a:latin typeface="Aptos"/>
                </a:defRPr>
              </a:pPr>
              <a:r>
                <a:rPr sz="600"/>
                <a:t>Example, where applicable</a:t>
              </a:r>
            </a:p>
          </p:txBody>
        </p:sp>
      </p:grpSp>
      <p:grpSp>
        <p:nvGrpSpPr>
          <p:cNvPr id="8" name="Group 7">
            <a:extLst>
              <a:ext uri="{FF2B5EF4-FFF2-40B4-BE49-F238E27FC236}">
                <a16:creationId xmlns:a16="http://schemas.microsoft.com/office/drawing/2014/main" id="{F43BD7DF-0ADA-D043-A691-EC46AA5B8A7D}"/>
              </a:ext>
            </a:extLst>
          </p:cNvPr>
          <p:cNvGrpSpPr/>
          <p:nvPr/>
        </p:nvGrpSpPr>
        <p:grpSpPr>
          <a:xfrm>
            <a:off x="507492" y="3913632"/>
            <a:ext cx="829818" cy="562356"/>
            <a:chOff x="676656" y="4197096"/>
            <a:chExt cx="1106424" cy="749808"/>
          </a:xfrm>
        </p:grpSpPr>
        <p:sp>
          <p:nvSpPr>
            <p:cNvPr id="36" name="Rounded Rectangle 35"/>
            <p:cNvSpPr/>
            <p:nvPr/>
          </p:nvSpPr>
          <p:spPr>
            <a:xfrm>
              <a:off x="676656" y="4197096"/>
              <a:ext cx="1106424" cy="749808"/>
            </a:xfrm>
            <a:prstGeom prst="roundRect">
              <a:avLst/>
            </a:prstGeom>
            <a:solidFill>
              <a:srgbClr val="EB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7" name="Rectangle 36"/>
            <p:cNvSpPr/>
            <p:nvPr/>
          </p:nvSpPr>
          <p:spPr>
            <a:xfrm>
              <a:off x="676656" y="4197096"/>
              <a:ext cx="50292" cy="749808"/>
            </a:xfrm>
            <a:prstGeom prst="rect">
              <a:avLst/>
            </a:prstGeom>
            <a:solidFill>
              <a:srgbClr val="E276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8" name="TextBox 37"/>
            <p:cNvSpPr txBox="1"/>
            <p:nvPr/>
          </p:nvSpPr>
          <p:spPr>
            <a:xfrm>
              <a:off x="768096" y="4261104"/>
              <a:ext cx="941832" cy="307776"/>
            </a:xfrm>
            <a:prstGeom prst="rect">
              <a:avLst/>
            </a:prstGeom>
            <a:noFill/>
          </p:spPr>
          <p:txBody>
            <a:bodyPr wrap="square" lIns="17145" tIns="0" rIns="17145" bIns="0">
              <a:spAutoFit/>
            </a:bodyPr>
            <a:lstStyle/>
            <a:p>
              <a:pPr algn="l">
                <a:defRPr sz="1000" b="1">
                  <a:solidFill>
                    <a:srgbClr val="E27639"/>
                  </a:solidFill>
                  <a:latin typeface="Aptos"/>
                </a:defRPr>
              </a:pPr>
              <a:r>
                <a:rPr lang="en-US" sz="750" dirty="0"/>
                <a:t>Administrative / </a:t>
              </a:r>
              <a:r>
                <a:rPr sz="750" dirty="0"/>
                <a:t>Coaches</a:t>
              </a:r>
            </a:p>
          </p:txBody>
        </p:sp>
        <p:sp>
          <p:nvSpPr>
            <p:cNvPr id="39" name="TextBox 38"/>
            <p:cNvSpPr txBox="1"/>
            <p:nvPr/>
          </p:nvSpPr>
          <p:spPr>
            <a:xfrm>
              <a:off x="768096" y="4678680"/>
              <a:ext cx="941832" cy="246221"/>
            </a:xfrm>
            <a:prstGeom prst="rect">
              <a:avLst/>
            </a:prstGeom>
            <a:noFill/>
          </p:spPr>
          <p:txBody>
            <a:bodyPr wrap="square" lIns="17145" tIns="0" rIns="17145" bIns="0">
              <a:spAutoFit/>
            </a:bodyPr>
            <a:lstStyle/>
            <a:p>
              <a:pPr algn="l">
                <a:defRPr sz="800" b="0">
                  <a:solidFill>
                    <a:srgbClr val="505F72"/>
                  </a:solidFill>
                  <a:latin typeface="Aptos"/>
                </a:defRPr>
              </a:pPr>
              <a:r>
                <a:rPr sz="600" dirty="0"/>
                <a:t>Employees or contractors</a:t>
              </a:r>
            </a:p>
          </p:txBody>
        </p:sp>
      </p:grpSp>
      <p:grpSp>
        <p:nvGrpSpPr>
          <p:cNvPr id="9" name="Group 8">
            <a:extLst>
              <a:ext uri="{FF2B5EF4-FFF2-40B4-BE49-F238E27FC236}">
                <a16:creationId xmlns:a16="http://schemas.microsoft.com/office/drawing/2014/main" id="{44338273-9861-2487-794C-564A6DF0D2EB}"/>
              </a:ext>
            </a:extLst>
          </p:cNvPr>
          <p:cNvGrpSpPr/>
          <p:nvPr/>
        </p:nvGrpSpPr>
        <p:grpSpPr>
          <a:xfrm>
            <a:off x="507492" y="4622292"/>
            <a:ext cx="829818" cy="562356"/>
            <a:chOff x="676656" y="5294376"/>
            <a:chExt cx="1106424" cy="749808"/>
          </a:xfrm>
        </p:grpSpPr>
        <p:sp>
          <p:nvSpPr>
            <p:cNvPr id="40" name="Rounded Rectangle 39"/>
            <p:cNvSpPr/>
            <p:nvPr/>
          </p:nvSpPr>
          <p:spPr>
            <a:xfrm>
              <a:off x="676656" y="5294376"/>
              <a:ext cx="1106424" cy="749808"/>
            </a:xfrm>
            <a:prstGeom prst="roundRect">
              <a:avLst/>
            </a:prstGeom>
            <a:solidFill>
              <a:srgbClr val="EB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1" name="Rectangle 40"/>
            <p:cNvSpPr/>
            <p:nvPr/>
          </p:nvSpPr>
          <p:spPr>
            <a:xfrm>
              <a:off x="676656" y="5294376"/>
              <a:ext cx="50292" cy="74980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2" name="TextBox 41"/>
            <p:cNvSpPr txBox="1"/>
            <p:nvPr/>
          </p:nvSpPr>
          <p:spPr>
            <a:xfrm>
              <a:off x="768096" y="5358384"/>
              <a:ext cx="941832" cy="461665"/>
            </a:xfrm>
            <a:prstGeom prst="rect">
              <a:avLst/>
            </a:prstGeom>
            <a:noFill/>
          </p:spPr>
          <p:txBody>
            <a:bodyPr wrap="square" lIns="17145" tIns="0" rIns="17145" bIns="0">
              <a:spAutoFit/>
            </a:bodyPr>
            <a:lstStyle/>
            <a:p>
              <a:pPr algn="l">
                <a:defRPr sz="1000" b="1">
                  <a:solidFill>
                    <a:srgbClr val="0033A0"/>
                  </a:solidFill>
                  <a:latin typeface="Aptos"/>
                </a:defRPr>
              </a:pPr>
              <a:r>
                <a:rPr sz="750"/>
                <a:t>Program participants &amp; families</a:t>
              </a:r>
            </a:p>
          </p:txBody>
        </p:sp>
        <p:sp>
          <p:nvSpPr>
            <p:cNvPr id="43" name="TextBox 42"/>
            <p:cNvSpPr txBox="1"/>
            <p:nvPr/>
          </p:nvSpPr>
          <p:spPr>
            <a:xfrm>
              <a:off x="768096" y="5786120"/>
              <a:ext cx="941832" cy="246221"/>
            </a:xfrm>
            <a:prstGeom prst="rect">
              <a:avLst/>
            </a:prstGeom>
            <a:noFill/>
          </p:spPr>
          <p:txBody>
            <a:bodyPr wrap="square" lIns="17145" tIns="0" rIns="17145" bIns="0">
              <a:spAutoFit/>
            </a:bodyPr>
            <a:lstStyle/>
            <a:p>
              <a:pPr algn="l">
                <a:defRPr sz="800" b="0">
                  <a:solidFill>
                    <a:srgbClr val="505F72"/>
                  </a:solidFill>
                  <a:latin typeface="Aptos"/>
                </a:defRPr>
              </a:pPr>
              <a:r>
                <a:rPr sz="600" dirty="0"/>
                <a:t>Skaters, parents / guardians</a:t>
              </a:r>
            </a:p>
          </p:txBody>
        </p:sp>
      </p:grpSp>
      <p:sp>
        <p:nvSpPr>
          <p:cNvPr id="44" name="Rounded Rectangle 43"/>
          <p:cNvSpPr/>
          <p:nvPr/>
        </p:nvSpPr>
        <p:spPr>
          <a:xfrm>
            <a:off x="5644134" y="2201418"/>
            <a:ext cx="3092958" cy="706374"/>
          </a:xfrm>
          <a:prstGeom prst="roundRect">
            <a:avLst/>
          </a:prstGeom>
          <a:solidFill>
            <a:srgbClr val="EB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5" name="TextBox 44"/>
          <p:cNvSpPr txBox="1"/>
          <p:nvPr/>
        </p:nvSpPr>
        <p:spPr>
          <a:xfrm>
            <a:off x="5808726" y="2283714"/>
            <a:ext cx="2770632" cy="415498"/>
          </a:xfrm>
          <a:prstGeom prst="rect">
            <a:avLst/>
          </a:prstGeom>
          <a:noFill/>
        </p:spPr>
        <p:txBody>
          <a:bodyPr wrap="square" lIns="17145" tIns="0" rIns="17145" bIns="0">
            <a:spAutoFit/>
          </a:bodyPr>
          <a:lstStyle/>
          <a:p>
            <a:pPr algn="l">
              <a:defRPr sz="1800" b="1">
                <a:solidFill>
                  <a:srgbClr val="0033A0"/>
                </a:solidFill>
                <a:latin typeface="Aptos"/>
              </a:defRPr>
            </a:pPr>
            <a:r>
              <a:rPr sz="1350"/>
              <a:t>The Secret Formula for</a:t>
            </a:r>
          </a:p>
          <a:p>
            <a:pPr algn="l">
              <a:defRPr sz="1800" b="1">
                <a:solidFill>
                  <a:srgbClr val="0033A0"/>
                </a:solidFill>
                <a:latin typeface="Aptos"/>
              </a:defRPr>
            </a:pPr>
            <a:r>
              <a:rPr sz="1350"/>
              <a:t>Organizational Effectiveness™</a:t>
            </a:r>
          </a:p>
        </p:txBody>
      </p:sp>
      <p:sp>
        <p:nvSpPr>
          <p:cNvPr id="46" name="TextBox 45"/>
          <p:cNvSpPr txBox="1"/>
          <p:nvPr/>
        </p:nvSpPr>
        <p:spPr>
          <a:xfrm>
            <a:off x="5808726" y="2702052"/>
            <a:ext cx="2763774" cy="115416"/>
          </a:xfrm>
          <a:prstGeom prst="rect">
            <a:avLst/>
          </a:prstGeom>
          <a:noFill/>
        </p:spPr>
        <p:txBody>
          <a:bodyPr wrap="square" lIns="17145" tIns="0" rIns="17145" bIns="0">
            <a:spAutoFit/>
          </a:bodyPr>
          <a:lstStyle/>
          <a:p>
            <a:pPr algn="l">
              <a:defRPr sz="1000" b="0">
                <a:solidFill>
                  <a:srgbClr val="505F72"/>
                </a:solidFill>
                <a:latin typeface="Aptos"/>
              </a:defRPr>
            </a:pPr>
            <a:r>
              <a:rPr sz="750"/>
              <a:t>How communication, authority and accountability work together.</a:t>
            </a:r>
          </a:p>
        </p:txBody>
      </p:sp>
      <p:sp>
        <p:nvSpPr>
          <p:cNvPr id="47" name="Rectangle 46"/>
          <p:cNvSpPr/>
          <p:nvPr/>
        </p:nvSpPr>
        <p:spPr>
          <a:xfrm>
            <a:off x="5671566" y="3079242"/>
            <a:ext cx="65151" cy="576072"/>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8" name="TextBox 47"/>
          <p:cNvSpPr txBox="1"/>
          <p:nvPr/>
        </p:nvSpPr>
        <p:spPr>
          <a:xfrm>
            <a:off x="5884164" y="3099817"/>
            <a:ext cx="2708910" cy="219291"/>
          </a:xfrm>
          <a:prstGeom prst="rect">
            <a:avLst/>
          </a:prstGeom>
          <a:noFill/>
        </p:spPr>
        <p:txBody>
          <a:bodyPr wrap="square" lIns="17145" tIns="0" rIns="17145" bIns="0">
            <a:spAutoFit/>
          </a:bodyPr>
          <a:lstStyle/>
          <a:p>
            <a:pPr algn="l">
              <a:defRPr sz="1900" b="1">
                <a:solidFill>
                  <a:srgbClr val="0033A0"/>
                </a:solidFill>
                <a:latin typeface="Aptos"/>
              </a:defRPr>
            </a:pPr>
            <a:r>
              <a:rPr sz="1425">
                <a:solidFill>
                  <a:srgbClr val="EC008C"/>
                </a:solidFill>
              </a:rPr>
              <a:t>Communication</a:t>
            </a:r>
          </a:p>
        </p:txBody>
      </p:sp>
      <p:sp>
        <p:nvSpPr>
          <p:cNvPr id="49" name="TextBox 48"/>
          <p:cNvSpPr txBox="1"/>
          <p:nvPr/>
        </p:nvSpPr>
        <p:spPr>
          <a:xfrm>
            <a:off x="5884164" y="3360420"/>
            <a:ext cx="2681478" cy="323165"/>
          </a:xfrm>
          <a:prstGeom prst="rect">
            <a:avLst/>
          </a:prstGeom>
          <a:noFill/>
        </p:spPr>
        <p:txBody>
          <a:bodyPr wrap="square" lIns="17145" tIns="0" rIns="17145" bIns="0">
            <a:spAutoFit/>
          </a:bodyPr>
          <a:lstStyle/>
          <a:p>
            <a:pPr algn="l">
              <a:defRPr sz="1400" b="0">
                <a:solidFill>
                  <a:srgbClr val="1B3056"/>
                </a:solidFill>
                <a:latin typeface="Aptos"/>
              </a:defRPr>
            </a:pPr>
            <a:r>
              <a:rPr sz="1050"/>
              <a:t>Information moves in all directions — up, down and across the organization.</a:t>
            </a:r>
          </a:p>
        </p:txBody>
      </p:sp>
      <p:sp>
        <p:nvSpPr>
          <p:cNvPr id="50" name="Rectangle 49"/>
          <p:cNvSpPr/>
          <p:nvPr/>
        </p:nvSpPr>
        <p:spPr>
          <a:xfrm>
            <a:off x="5671566" y="3819906"/>
            <a:ext cx="65151" cy="576072"/>
          </a:xfrm>
          <a:prstGeom prst="rect">
            <a:avLst/>
          </a:prstGeom>
          <a:solidFill>
            <a:srgbClr val="0089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1" name="TextBox 50"/>
          <p:cNvSpPr txBox="1"/>
          <p:nvPr/>
        </p:nvSpPr>
        <p:spPr>
          <a:xfrm>
            <a:off x="5884164" y="3840481"/>
            <a:ext cx="2708910" cy="219291"/>
          </a:xfrm>
          <a:prstGeom prst="rect">
            <a:avLst/>
          </a:prstGeom>
          <a:noFill/>
        </p:spPr>
        <p:txBody>
          <a:bodyPr wrap="square" lIns="17145" tIns="0" rIns="17145" bIns="0">
            <a:spAutoFit/>
          </a:bodyPr>
          <a:lstStyle/>
          <a:p>
            <a:pPr algn="l">
              <a:defRPr sz="1900" b="1">
                <a:solidFill>
                  <a:srgbClr val="0089A3"/>
                </a:solidFill>
                <a:latin typeface="Aptos"/>
              </a:defRPr>
            </a:pPr>
            <a:r>
              <a:rPr sz="1425">
                <a:solidFill>
                  <a:srgbClr val="008499"/>
                </a:solidFill>
              </a:rPr>
              <a:t>Authority</a:t>
            </a:r>
          </a:p>
        </p:txBody>
      </p:sp>
      <p:sp>
        <p:nvSpPr>
          <p:cNvPr id="52" name="TextBox 51"/>
          <p:cNvSpPr txBox="1"/>
          <p:nvPr/>
        </p:nvSpPr>
        <p:spPr>
          <a:xfrm>
            <a:off x="5884164" y="4101084"/>
            <a:ext cx="2681478" cy="323165"/>
          </a:xfrm>
          <a:prstGeom prst="rect">
            <a:avLst/>
          </a:prstGeom>
          <a:noFill/>
        </p:spPr>
        <p:txBody>
          <a:bodyPr wrap="square" lIns="17145" tIns="0" rIns="17145" bIns="0">
            <a:spAutoFit/>
          </a:bodyPr>
          <a:lstStyle/>
          <a:p>
            <a:pPr algn="l">
              <a:defRPr sz="1400" b="0">
                <a:solidFill>
                  <a:srgbClr val="1B3056"/>
                </a:solidFill>
                <a:latin typeface="Aptos"/>
              </a:defRPr>
            </a:pPr>
            <a:r>
              <a:rPr sz="1050"/>
              <a:t>Decision-making power flows downward through delegated responsibilities.</a:t>
            </a:r>
          </a:p>
        </p:txBody>
      </p:sp>
      <p:sp>
        <p:nvSpPr>
          <p:cNvPr id="53" name="Rectangle 52"/>
          <p:cNvSpPr/>
          <p:nvPr/>
        </p:nvSpPr>
        <p:spPr>
          <a:xfrm>
            <a:off x="5671566" y="4560570"/>
            <a:ext cx="65151" cy="576072"/>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4" name="TextBox 53"/>
          <p:cNvSpPr txBox="1"/>
          <p:nvPr/>
        </p:nvSpPr>
        <p:spPr>
          <a:xfrm>
            <a:off x="5884164" y="4581145"/>
            <a:ext cx="2708910" cy="219291"/>
          </a:xfrm>
          <a:prstGeom prst="rect">
            <a:avLst/>
          </a:prstGeom>
          <a:noFill/>
        </p:spPr>
        <p:txBody>
          <a:bodyPr wrap="square" lIns="17145" tIns="0" rIns="17145" bIns="0">
            <a:spAutoFit/>
          </a:bodyPr>
          <a:lstStyle/>
          <a:p>
            <a:pPr algn="l">
              <a:defRPr sz="1900" b="1">
                <a:solidFill>
                  <a:srgbClr val="0033A0"/>
                </a:solidFill>
                <a:latin typeface="Aptos"/>
              </a:defRPr>
            </a:pPr>
            <a:r>
              <a:rPr sz="1425">
                <a:solidFill>
                  <a:srgbClr val="7A85E0"/>
                </a:solidFill>
              </a:rPr>
              <a:t>Accountability</a:t>
            </a:r>
          </a:p>
        </p:txBody>
      </p:sp>
      <p:sp>
        <p:nvSpPr>
          <p:cNvPr id="55" name="TextBox 54"/>
          <p:cNvSpPr txBox="1"/>
          <p:nvPr/>
        </p:nvSpPr>
        <p:spPr>
          <a:xfrm>
            <a:off x="5884164" y="4841748"/>
            <a:ext cx="2681478" cy="323165"/>
          </a:xfrm>
          <a:prstGeom prst="rect">
            <a:avLst/>
          </a:prstGeom>
          <a:noFill/>
        </p:spPr>
        <p:txBody>
          <a:bodyPr wrap="square" lIns="17145" tIns="0" rIns="17145" bIns="0">
            <a:spAutoFit/>
          </a:bodyPr>
          <a:lstStyle/>
          <a:p>
            <a:pPr algn="l">
              <a:defRPr sz="1400" b="0">
                <a:solidFill>
                  <a:srgbClr val="1B3056"/>
                </a:solidFill>
                <a:latin typeface="Aptos"/>
              </a:defRPr>
            </a:pPr>
            <a:r>
              <a:rPr sz="1050"/>
              <a:t>Responsibility for decisions and results flows upward to the Board and members.</a:t>
            </a:r>
          </a:p>
        </p:txBody>
      </p:sp>
      <p:sp>
        <p:nvSpPr>
          <p:cNvPr id="56" name="Rounded Rectangle 55"/>
          <p:cNvSpPr/>
          <p:nvPr/>
        </p:nvSpPr>
        <p:spPr>
          <a:xfrm>
            <a:off x="5644134" y="5314950"/>
            <a:ext cx="3092958" cy="322326"/>
          </a:xfrm>
          <a:prstGeom prst="roundRect">
            <a:avLst/>
          </a:prstGeom>
          <a:solidFill>
            <a:srgbClr val="EB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7" name="TextBox 56"/>
          <p:cNvSpPr txBox="1"/>
          <p:nvPr/>
        </p:nvSpPr>
        <p:spPr>
          <a:xfrm>
            <a:off x="5788152" y="5390388"/>
            <a:ext cx="2804922" cy="150041"/>
          </a:xfrm>
          <a:prstGeom prst="rect">
            <a:avLst/>
          </a:prstGeom>
          <a:noFill/>
        </p:spPr>
        <p:txBody>
          <a:bodyPr wrap="square" lIns="17145" tIns="0" rIns="17145" bIns="0">
            <a:spAutoFit/>
          </a:bodyPr>
          <a:lstStyle/>
          <a:p>
            <a:pPr algn="l">
              <a:defRPr sz="1300" b="1">
                <a:solidFill>
                  <a:srgbClr val="0033A0"/>
                </a:solidFill>
                <a:latin typeface="Aptos"/>
              </a:defRPr>
            </a:pPr>
            <a:r>
              <a:rPr sz="975"/>
              <a:t>Together, these support a strong, effective club.</a:t>
            </a:r>
          </a:p>
        </p:txBody>
      </p:sp>
      <p:sp>
        <p:nvSpPr>
          <p:cNvPr id="58" name="TextBox 57"/>
          <p:cNvSpPr txBox="1"/>
          <p:nvPr/>
        </p:nvSpPr>
        <p:spPr>
          <a:xfrm>
            <a:off x="404622" y="5767579"/>
            <a:ext cx="5554980" cy="103875"/>
          </a:xfrm>
          <a:prstGeom prst="rect">
            <a:avLst/>
          </a:prstGeom>
          <a:noFill/>
        </p:spPr>
        <p:txBody>
          <a:bodyPr wrap="square" lIns="17145" tIns="0" rIns="17145" bIns="0">
            <a:spAutoFit/>
          </a:bodyPr>
          <a:lstStyle/>
          <a:p>
            <a:pPr algn="l">
              <a:defRPr sz="900" b="0">
                <a:solidFill>
                  <a:srgbClr val="505F72"/>
                </a:solidFill>
                <a:latin typeface="Aptos"/>
              </a:defRPr>
            </a:pPr>
            <a:r>
              <a:rPr sz="675"/>
              <a:t>Adapted from: STRIVE! Foundation for Governance © 2005–2011</a:t>
            </a:r>
          </a:p>
        </p:txBody>
      </p:sp>
      <p:pic>
        <p:nvPicPr>
          <p:cNvPr id="66" name="Picture 65" descr="image.png"/>
          <p:cNvPicPr>
            <a:picLocks noChangeAspect="1"/>
          </p:cNvPicPr>
          <p:nvPr/>
        </p:nvPicPr>
        <p:blipFill>
          <a:blip r:embed="rId4"/>
          <a:stretch>
            <a:fillRect/>
          </a:stretch>
        </p:blipFill>
        <p:spPr>
          <a:xfrm>
            <a:off x="1844703" y="2400300"/>
            <a:ext cx="2201517" cy="2861003"/>
          </a:xfrm>
          <a:prstGeom prst="rect">
            <a:avLst/>
          </a:prstGeom>
        </p:spPr>
      </p:pic>
      <p:grpSp>
        <p:nvGrpSpPr>
          <p:cNvPr id="13" name="Group 12">
            <a:extLst>
              <a:ext uri="{FF2B5EF4-FFF2-40B4-BE49-F238E27FC236}">
                <a16:creationId xmlns:a16="http://schemas.microsoft.com/office/drawing/2014/main" id="{00923629-BDDE-DFF0-A438-1B3A9C8EE3A4}"/>
              </a:ext>
            </a:extLst>
          </p:cNvPr>
          <p:cNvGrpSpPr/>
          <p:nvPr/>
        </p:nvGrpSpPr>
        <p:grpSpPr>
          <a:xfrm>
            <a:off x="4426839" y="2468880"/>
            <a:ext cx="130302" cy="2756916"/>
            <a:chOff x="5902452" y="2148840"/>
            <a:chExt cx="173736" cy="3675888"/>
          </a:xfrm>
        </p:grpSpPr>
        <p:cxnSp>
          <p:nvCxnSpPr>
            <p:cNvPr id="70" name="Connector 69"/>
            <p:cNvCxnSpPr/>
            <p:nvPr/>
          </p:nvCxnSpPr>
          <p:spPr>
            <a:xfrm>
              <a:off x="5989320" y="2148840"/>
              <a:ext cx="0" cy="3529584"/>
            </a:xfrm>
            <a:prstGeom prst="line">
              <a:avLst/>
            </a:prstGeom>
            <a:ln w="35560">
              <a:solidFill>
                <a:srgbClr val="008499"/>
              </a:solidFill>
            </a:ln>
          </p:spPr>
          <p:style>
            <a:lnRef idx="2">
              <a:schemeClr val="accent1"/>
            </a:lnRef>
            <a:fillRef idx="0">
              <a:schemeClr val="accent1"/>
            </a:fillRef>
            <a:effectRef idx="1">
              <a:schemeClr val="accent1"/>
            </a:effectRef>
            <a:fontRef idx="minor">
              <a:schemeClr val="tx1"/>
            </a:fontRef>
          </p:style>
        </p:cxnSp>
        <p:sp>
          <p:nvSpPr>
            <p:cNvPr id="71" name="Isosceles Triangle 70"/>
            <p:cNvSpPr/>
            <p:nvPr/>
          </p:nvSpPr>
          <p:spPr>
            <a:xfrm rot="10800000">
              <a:off x="5902452" y="5641848"/>
              <a:ext cx="173736" cy="182880"/>
            </a:xfrm>
            <a:prstGeom prst="triangle">
              <a:avLst/>
            </a:prstGeom>
            <a:solidFill>
              <a:srgbClr val="0084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grpSp>
      <p:cxnSp>
        <p:nvCxnSpPr>
          <p:cNvPr id="67" name="Connector 66"/>
          <p:cNvCxnSpPr/>
          <p:nvPr/>
        </p:nvCxnSpPr>
        <p:spPr>
          <a:xfrm>
            <a:off x="1611631" y="2468880"/>
            <a:ext cx="0" cy="2647188"/>
          </a:xfrm>
          <a:prstGeom prst="line">
            <a:avLst/>
          </a:prstGeom>
          <a:ln w="35560">
            <a:solidFill>
              <a:srgbClr val="EC008C"/>
            </a:solidFill>
          </a:ln>
        </p:spPr>
        <p:style>
          <a:lnRef idx="2">
            <a:schemeClr val="accent1"/>
          </a:lnRef>
          <a:fillRef idx="0">
            <a:schemeClr val="accent1"/>
          </a:fillRef>
          <a:effectRef idx="1">
            <a:schemeClr val="accent1"/>
          </a:effectRef>
          <a:fontRef idx="minor">
            <a:schemeClr val="tx1"/>
          </a:fontRef>
        </p:style>
      </p:cxnSp>
      <p:sp>
        <p:nvSpPr>
          <p:cNvPr id="68" name="Isosceles Triangle 67"/>
          <p:cNvSpPr/>
          <p:nvPr/>
        </p:nvSpPr>
        <p:spPr>
          <a:xfrm>
            <a:off x="1546480" y="2359152"/>
            <a:ext cx="130302" cy="137160"/>
          </a:xfrm>
          <a:prstGeom prst="triangle">
            <a:avLst/>
          </a:prstGeom>
          <a:solidFill>
            <a:srgbClr val="EC00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69" name="Isosceles Triangle 68"/>
          <p:cNvSpPr/>
          <p:nvPr/>
        </p:nvSpPr>
        <p:spPr>
          <a:xfrm rot="10800000">
            <a:off x="1546480" y="5088636"/>
            <a:ext cx="130302" cy="137160"/>
          </a:xfrm>
          <a:prstGeom prst="triangle">
            <a:avLst/>
          </a:prstGeom>
          <a:solidFill>
            <a:srgbClr val="EC00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4" name="TextBox 73"/>
          <p:cNvSpPr txBox="1"/>
          <p:nvPr/>
        </p:nvSpPr>
        <p:spPr>
          <a:xfrm rot="16200000">
            <a:off x="1308770" y="3696712"/>
            <a:ext cx="980461" cy="184666"/>
          </a:xfrm>
          <a:prstGeom prst="rect">
            <a:avLst/>
          </a:prstGeom>
          <a:noFill/>
        </p:spPr>
        <p:txBody>
          <a:bodyPr wrap="none" lIns="6858" tIns="0" rIns="6858">
            <a:spAutoFit/>
          </a:bodyPr>
          <a:lstStyle/>
          <a:p>
            <a:pPr algn="ctr">
              <a:defRPr sz="1200" b="1">
                <a:solidFill>
                  <a:srgbClr val="0033A0"/>
                </a:solidFill>
                <a:latin typeface="Aptos"/>
              </a:defRPr>
            </a:pPr>
            <a:r>
              <a:rPr sz="900" dirty="0">
                <a:solidFill>
                  <a:srgbClr val="EC008C"/>
                </a:solidFill>
              </a:rPr>
              <a:t>COMMUNICATION</a:t>
            </a:r>
          </a:p>
        </p:txBody>
      </p:sp>
      <p:sp>
        <p:nvSpPr>
          <p:cNvPr id="75" name="TextBox 74"/>
          <p:cNvSpPr txBox="1"/>
          <p:nvPr/>
        </p:nvSpPr>
        <p:spPr>
          <a:xfrm rot="16200000">
            <a:off x="4363435" y="3658993"/>
            <a:ext cx="624595" cy="184666"/>
          </a:xfrm>
          <a:prstGeom prst="rect">
            <a:avLst/>
          </a:prstGeom>
          <a:noFill/>
        </p:spPr>
        <p:txBody>
          <a:bodyPr wrap="none" lIns="6858" tIns="0" rIns="6858">
            <a:spAutoFit/>
          </a:bodyPr>
          <a:lstStyle/>
          <a:p>
            <a:pPr algn="ctr">
              <a:defRPr sz="1200" b="1">
                <a:solidFill>
                  <a:srgbClr val="008499"/>
                </a:solidFill>
                <a:latin typeface="Aptos"/>
              </a:defRPr>
            </a:pPr>
            <a:r>
              <a:rPr sz="900" dirty="0"/>
              <a:t>AUTHORITY</a:t>
            </a:r>
          </a:p>
        </p:txBody>
      </p:sp>
      <p:cxnSp>
        <p:nvCxnSpPr>
          <p:cNvPr id="72" name="Connector 71"/>
          <p:cNvCxnSpPr/>
          <p:nvPr/>
        </p:nvCxnSpPr>
        <p:spPr>
          <a:xfrm>
            <a:off x="5047491" y="2510028"/>
            <a:ext cx="0" cy="2647188"/>
          </a:xfrm>
          <a:prstGeom prst="line">
            <a:avLst/>
          </a:prstGeom>
          <a:ln w="35560">
            <a:solidFill>
              <a:srgbClr val="7A85E0"/>
            </a:solidFill>
          </a:ln>
        </p:spPr>
        <p:style>
          <a:lnRef idx="2">
            <a:schemeClr val="accent1"/>
          </a:lnRef>
          <a:fillRef idx="0">
            <a:schemeClr val="accent1"/>
          </a:fillRef>
          <a:effectRef idx="1">
            <a:schemeClr val="accent1"/>
          </a:effectRef>
          <a:fontRef idx="minor">
            <a:schemeClr val="tx1"/>
          </a:fontRef>
        </p:style>
      </p:cxnSp>
      <p:sp>
        <p:nvSpPr>
          <p:cNvPr id="73" name="Isosceles Triangle 72"/>
          <p:cNvSpPr/>
          <p:nvPr/>
        </p:nvSpPr>
        <p:spPr>
          <a:xfrm>
            <a:off x="4982340" y="2359152"/>
            <a:ext cx="130302" cy="137160"/>
          </a:xfrm>
          <a:prstGeom prst="triangle">
            <a:avLst/>
          </a:prstGeom>
          <a:solidFill>
            <a:srgbClr val="7A85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6" name="TextBox 75"/>
          <p:cNvSpPr txBox="1"/>
          <p:nvPr/>
        </p:nvSpPr>
        <p:spPr>
          <a:xfrm rot="16200000">
            <a:off x="4777677" y="3656392"/>
            <a:ext cx="951607" cy="184666"/>
          </a:xfrm>
          <a:prstGeom prst="rect">
            <a:avLst/>
          </a:prstGeom>
          <a:noFill/>
        </p:spPr>
        <p:txBody>
          <a:bodyPr wrap="none" lIns="6858" tIns="0" rIns="6858">
            <a:spAutoFit/>
          </a:bodyPr>
          <a:lstStyle/>
          <a:p>
            <a:pPr algn="ctr">
              <a:defRPr sz="1200" b="1">
                <a:solidFill>
                  <a:srgbClr val="0033A0"/>
                </a:solidFill>
                <a:latin typeface="Aptos"/>
              </a:defRPr>
            </a:pPr>
            <a:r>
              <a:rPr sz="900" dirty="0">
                <a:solidFill>
                  <a:srgbClr val="7A85E0"/>
                </a:solidFill>
              </a:rPr>
              <a:t>ACCOUNTABILITY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612380" cy="383182"/>
          </a:xfrm>
          <a:prstGeom prst="rect">
            <a:avLst/>
          </a:prstGeom>
          <a:noFill/>
        </p:spPr>
        <p:txBody>
          <a:bodyPr wrap="square" lIns="27432" tIns="13716" rIns="27432">
            <a:spAutoFit/>
          </a:bodyPr>
          <a:lstStyle/>
          <a:p>
            <a:pPr>
              <a:defRPr sz="2800" b="1">
                <a:solidFill>
                  <a:srgbClr val="1A2C52"/>
                </a:solidFill>
                <a:latin typeface="Aptos"/>
              </a:defRPr>
            </a:pPr>
            <a:r>
              <a:rPr sz="2100"/>
              <a:t>Governance, Management &amp; Operations</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9 / 22</a:t>
            </a:r>
          </a:p>
        </p:txBody>
      </p:sp>
      <p:graphicFrame>
        <p:nvGraphicFramePr>
          <p:cNvPr id="20" name="Content Placeholder 19">
            <a:extLst>
              <a:ext uri="{FF2B5EF4-FFF2-40B4-BE49-F238E27FC236}">
                <a16:creationId xmlns:a16="http://schemas.microsoft.com/office/drawing/2014/main" id="{4F851209-7C23-3971-3725-EBB6F90B656C}"/>
              </a:ext>
            </a:extLst>
          </p:cNvPr>
          <p:cNvGraphicFramePr>
            <a:graphicFrameLocks noGrp="1"/>
          </p:cNvGraphicFramePr>
          <p:nvPr>
            <p:ph idx="1"/>
            <p:extLst>
              <p:ext uri="{D42A27DB-BD31-4B8C-83A1-F6EECF244321}">
                <p14:modId xmlns:p14="http://schemas.microsoft.com/office/powerpoint/2010/main" val="1494580029"/>
              </p:ext>
            </p:extLst>
          </p:nvPr>
        </p:nvGraphicFramePr>
        <p:xfrm>
          <a:off x="1878585" y="2331161"/>
          <a:ext cx="5865305" cy="31906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23" name="Group 22">
            <a:extLst>
              <a:ext uri="{FF2B5EF4-FFF2-40B4-BE49-F238E27FC236}">
                <a16:creationId xmlns:a16="http://schemas.microsoft.com/office/drawing/2014/main" id="{43C348F0-46D7-0B37-EEAB-2A74DF80270F}"/>
              </a:ext>
            </a:extLst>
          </p:cNvPr>
          <p:cNvGrpSpPr/>
          <p:nvPr/>
        </p:nvGrpSpPr>
        <p:grpSpPr>
          <a:xfrm>
            <a:off x="1600993" y="2074545"/>
            <a:ext cx="2825496" cy="713232"/>
            <a:chOff x="4224528" y="1965960"/>
            <a:chExt cx="3767328" cy="950976"/>
          </a:xfrm>
        </p:grpSpPr>
        <p:sp>
          <p:nvSpPr>
            <p:cNvPr id="9" name="Rounded Rectangle 8"/>
            <p:cNvSpPr/>
            <p:nvPr/>
          </p:nvSpPr>
          <p:spPr>
            <a:xfrm>
              <a:off x="4224528" y="1965960"/>
              <a:ext cx="3767328" cy="950976"/>
            </a:xfrm>
            <a:prstGeom prst="roundRect">
              <a:avLst>
                <a:gd name="adj" fmla="val 12000"/>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TextBox 9"/>
            <p:cNvSpPr txBox="1"/>
            <p:nvPr/>
          </p:nvSpPr>
          <p:spPr>
            <a:xfrm>
              <a:off x="4425696" y="2093976"/>
              <a:ext cx="3383280" cy="403187"/>
            </a:xfrm>
            <a:prstGeom prst="rect">
              <a:avLst/>
            </a:prstGeom>
            <a:noFill/>
          </p:spPr>
          <p:txBody>
            <a:bodyPr wrap="square" lIns="27432" tIns="13716" rIns="27432">
              <a:spAutoFit/>
            </a:bodyPr>
            <a:lstStyle/>
            <a:p>
              <a:pPr algn="ctr">
                <a:defRPr sz="2100" b="1">
                  <a:solidFill>
                    <a:srgbClr val="FFFFFF"/>
                  </a:solidFill>
                  <a:latin typeface="Aptos"/>
                </a:defRPr>
              </a:pPr>
              <a:r>
                <a:rPr sz="1575"/>
                <a:t>GOVERNANCE</a:t>
              </a:r>
            </a:p>
          </p:txBody>
        </p:sp>
        <p:sp>
          <p:nvSpPr>
            <p:cNvPr id="11" name="TextBox 10"/>
            <p:cNvSpPr txBox="1"/>
            <p:nvPr/>
          </p:nvSpPr>
          <p:spPr>
            <a:xfrm>
              <a:off x="4425696" y="2423160"/>
              <a:ext cx="3383280" cy="449353"/>
            </a:xfrm>
            <a:prstGeom prst="rect">
              <a:avLst/>
            </a:prstGeom>
            <a:noFill/>
          </p:spPr>
          <p:txBody>
            <a:bodyPr wrap="square" lIns="27432" tIns="13716" rIns="27432">
              <a:spAutoFit/>
            </a:bodyPr>
            <a:lstStyle/>
            <a:p>
              <a:pPr algn="ctr">
                <a:defRPr sz="1200" b="0">
                  <a:solidFill>
                    <a:srgbClr val="FFFFFF"/>
                  </a:solidFill>
                  <a:latin typeface="Aptos"/>
                </a:defRPr>
              </a:pPr>
              <a:r>
                <a:rPr sz="900" dirty="0"/>
                <a:t>Fiduciary • Strategic</a:t>
              </a:r>
            </a:p>
            <a:p>
              <a:pPr algn="ctr">
                <a:defRPr sz="1200" b="0">
                  <a:solidFill>
                    <a:srgbClr val="FFFFFF"/>
                  </a:solidFill>
                  <a:latin typeface="Aptos"/>
                </a:defRPr>
              </a:pPr>
              <a:r>
                <a:rPr sz="900" dirty="0"/>
                <a:t>Generative • Accountability</a:t>
              </a:r>
            </a:p>
          </p:txBody>
        </p:sp>
      </p:grpSp>
      <p:grpSp>
        <p:nvGrpSpPr>
          <p:cNvPr id="22" name="Group 21">
            <a:extLst>
              <a:ext uri="{FF2B5EF4-FFF2-40B4-BE49-F238E27FC236}">
                <a16:creationId xmlns:a16="http://schemas.microsoft.com/office/drawing/2014/main" id="{9F3C61A1-9F47-E42C-BC2C-B54E43AE0462}"/>
              </a:ext>
            </a:extLst>
          </p:cNvPr>
          <p:cNvGrpSpPr/>
          <p:nvPr/>
        </p:nvGrpSpPr>
        <p:grpSpPr>
          <a:xfrm>
            <a:off x="131702" y="5095494"/>
            <a:ext cx="2914650" cy="788670"/>
            <a:chOff x="914400" y="4703938"/>
            <a:chExt cx="3886200" cy="1051560"/>
          </a:xfrm>
        </p:grpSpPr>
        <p:sp>
          <p:nvSpPr>
            <p:cNvPr id="12" name="Rounded Rectangle 11"/>
            <p:cNvSpPr/>
            <p:nvPr/>
          </p:nvSpPr>
          <p:spPr>
            <a:xfrm>
              <a:off x="914400" y="4703938"/>
              <a:ext cx="3886200" cy="1051560"/>
            </a:xfrm>
            <a:prstGeom prst="roundRect">
              <a:avLst>
                <a:gd name="adj" fmla="val 12000"/>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1078992" y="4859386"/>
              <a:ext cx="3566160" cy="403187"/>
            </a:xfrm>
            <a:prstGeom prst="rect">
              <a:avLst/>
            </a:prstGeom>
            <a:noFill/>
          </p:spPr>
          <p:txBody>
            <a:bodyPr wrap="square" lIns="27432" tIns="13716" rIns="27432">
              <a:spAutoFit/>
            </a:bodyPr>
            <a:lstStyle/>
            <a:p>
              <a:pPr algn="ctr">
                <a:defRPr sz="2100" b="1">
                  <a:solidFill>
                    <a:srgbClr val="FFFFFF"/>
                  </a:solidFill>
                  <a:latin typeface="Aptos"/>
                </a:defRPr>
              </a:pPr>
              <a:r>
                <a:rPr sz="1575" dirty="0"/>
                <a:t>MANAGEMENT</a:t>
              </a:r>
            </a:p>
          </p:txBody>
        </p:sp>
        <p:sp>
          <p:nvSpPr>
            <p:cNvPr id="15" name="TextBox 14"/>
            <p:cNvSpPr txBox="1"/>
            <p:nvPr/>
          </p:nvSpPr>
          <p:spPr>
            <a:xfrm>
              <a:off x="1069848" y="5252578"/>
              <a:ext cx="3584448" cy="295465"/>
            </a:xfrm>
            <a:prstGeom prst="rect">
              <a:avLst/>
            </a:prstGeom>
            <a:noFill/>
          </p:spPr>
          <p:txBody>
            <a:bodyPr wrap="square" lIns="27432" tIns="13716" rIns="27432">
              <a:spAutoFit/>
            </a:bodyPr>
            <a:lstStyle/>
            <a:p>
              <a:pPr algn="ctr">
                <a:defRPr sz="1400" b="0">
                  <a:solidFill>
                    <a:srgbClr val="FFFFFF"/>
                  </a:solidFill>
                  <a:latin typeface="Aptos"/>
                </a:defRPr>
              </a:pPr>
              <a:r>
                <a:rPr sz="1050"/>
                <a:t>Leadership • Coordination</a:t>
              </a:r>
            </a:p>
          </p:txBody>
        </p:sp>
      </p:grpSp>
      <p:grpSp>
        <p:nvGrpSpPr>
          <p:cNvPr id="21" name="Group 20">
            <a:extLst>
              <a:ext uri="{FF2B5EF4-FFF2-40B4-BE49-F238E27FC236}">
                <a16:creationId xmlns:a16="http://schemas.microsoft.com/office/drawing/2014/main" id="{09CF15C0-F333-8149-6B68-99CCE795CDA3}"/>
              </a:ext>
            </a:extLst>
          </p:cNvPr>
          <p:cNvGrpSpPr/>
          <p:nvPr/>
        </p:nvGrpSpPr>
        <p:grpSpPr>
          <a:xfrm>
            <a:off x="6097649" y="5111027"/>
            <a:ext cx="2914650" cy="788670"/>
            <a:chOff x="7424927" y="4703938"/>
            <a:chExt cx="3886200" cy="1051560"/>
          </a:xfrm>
        </p:grpSpPr>
        <p:sp>
          <p:nvSpPr>
            <p:cNvPr id="13" name="Rounded Rectangle 12"/>
            <p:cNvSpPr/>
            <p:nvPr/>
          </p:nvSpPr>
          <p:spPr>
            <a:xfrm>
              <a:off x="7424927" y="4703938"/>
              <a:ext cx="3886200" cy="1051560"/>
            </a:xfrm>
            <a:prstGeom prst="roundRect">
              <a:avLst>
                <a:gd name="adj" fmla="val 12000"/>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6" name="TextBox 15"/>
            <p:cNvSpPr txBox="1"/>
            <p:nvPr/>
          </p:nvSpPr>
          <p:spPr>
            <a:xfrm>
              <a:off x="7571231" y="4859386"/>
              <a:ext cx="3566160" cy="403187"/>
            </a:xfrm>
            <a:prstGeom prst="rect">
              <a:avLst/>
            </a:prstGeom>
            <a:noFill/>
          </p:spPr>
          <p:txBody>
            <a:bodyPr wrap="square" lIns="27432" tIns="13716" rIns="27432">
              <a:spAutoFit/>
            </a:bodyPr>
            <a:lstStyle/>
            <a:p>
              <a:pPr algn="ctr">
                <a:defRPr sz="2100" b="1">
                  <a:solidFill>
                    <a:srgbClr val="FFFFFF"/>
                  </a:solidFill>
                  <a:latin typeface="Aptos"/>
                </a:defRPr>
              </a:pPr>
              <a:r>
                <a:rPr sz="1575"/>
                <a:t>OPERATIONS</a:t>
              </a:r>
            </a:p>
          </p:txBody>
        </p:sp>
        <p:sp>
          <p:nvSpPr>
            <p:cNvPr id="17" name="TextBox 16"/>
            <p:cNvSpPr txBox="1"/>
            <p:nvPr/>
          </p:nvSpPr>
          <p:spPr>
            <a:xfrm>
              <a:off x="7580375" y="5252578"/>
              <a:ext cx="3547872" cy="295465"/>
            </a:xfrm>
            <a:prstGeom prst="rect">
              <a:avLst/>
            </a:prstGeom>
            <a:noFill/>
          </p:spPr>
          <p:txBody>
            <a:bodyPr wrap="square" lIns="27432" tIns="13716" rIns="27432">
              <a:spAutoFit/>
            </a:bodyPr>
            <a:lstStyle/>
            <a:p>
              <a:pPr algn="ctr">
                <a:defRPr sz="1400" b="0">
                  <a:solidFill>
                    <a:srgbClr val="FFFFFF"/>
                  </a:solidFill>
                  <a:latin typeface="Aptos"/>
                </a:defRPr>
              </a:pPr>
              <a:r>
                <a:rPr sz="1050"/>
                <a:t>Day-to-day work</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972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77190" y="1062991"/>
            <a:ext cx="5486400" cy="182358"/>
          </a:xfrm>
          <a:prstGeom prst="rect">
            <a:avLst/>
          </a:prstGeom>
          <a:noFill/>
        </p:spPr>
        <p:txBody>
          <a:bodyPr wrap="square" lIns="34290" tIns="20574" rIns="34290">
            <a:spAutoFit/>
          </a:bodyPr>
          <a:lstStyle/>
          <a:p>
            <a:pPr>
              <a:defRPr sz="1000" b="1">
                <a:solidFill>
                  <a:srgbClr val="0033A0"/>
                </a:solidFill>
                <a:latin typeface="Aptos"/>
              </a:defRPr>
            </a:pPr>
            <a:r>
              <a:rPr sz="750"/>
              <a:t>CLUB BOARD GOVERNANCE 101</a:t>
            </a:r>
          </a:p>
        </p:txBody>
      </p:sp>
      <p:sp>
        <p:nvSpPr>
          <p:cNvPr id="4" name="TextBox 3"/>
          <p:cNvSpPr txBox="1"/>
          <p:nvPr/>
        </p:nvSpPr>
        <p:spPr>
          <a:xfrm>
            <a:off x="377190" y="1371600"/>
            <a:ext cx="7612380" cy="401648"/>
          </a:xfrm>
          <a:prstGeom prst="rect">
            <a:avLst/>
          </a:prstGeom>
          <a:noFill/>
        </p:spPr>
        <p:txBody>
          <a:bodyPr wrap="square" lIns="34290" tIns="20574" rIns="34290">
            <a:spAutoFit/>
          </a:bodyPr>
          <a:lstStyle/>
          <a:p>
            <a:pPr>
              <a:defRPr sz="2900" b="1">
                <a:solidFill>
                  <a:srgbClr val="162D56"/>
                </a:solidFill>
                <a:latin typeface="Aptos"/>
              </a:defRPr>
            </a:pPr>
            <a:r>
              <a:rPr sz="2175"/>
              <a:t>Recommended Key Roles</a:t>
            </a:r>
          </a:p>
        </p:txBody>
      </p:sp>
      <p:pic>
        <p:nvPicPr>
          <p:cNvPr id="5" name="Picture 4" descr="Section Container Logo.png"/>
          <p:cNvPicPr>
            <a:picLocks noChangeAspect="1"/>
          </p:cNvPicPr>
          <p:nvPr/>
        </p:nvPicPr>
        <p:blipFill>
          <a:blip r:embed="rId3"/>
          <a:stretch>
            <a:fillRect/>
          </a:stretch>
        </p:blipFill>
        <p:spPr>
          <a:xfrm>
            <a:off x="8119872" y="1049274"/>
            <a:ext cx="559613" cy="699516"/>
          </a:xfrm>
          <a:prstGeom prst="rect">
            <a:avLst/>
          </a:prstGeom>
        </p:spPr>
      </p:pic>
      <p:sp>
        <p:nvSpPr>
          <p:cNvPr id="6" name="Rectangle 5"/>
          <p:cNvSpPr/>
          <p:nvPr/>
        </p:nvSpPr>
        <p:spPr>
          <a:xfrm>
            <a:off x="377190" y="2036826"/>
            <a:ext cx="8366760" cy="17145"/>
          </a:xfrm>
          <a:prstGeom prst="rect">
            <a:avLst/>
          </a:prstGeom>
          <a:solidFill>
            <a:srgbClr val="D7E1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397764" y="5712715"/>
            <a:ext cx="2057400" cy="182358"/>
          </a:xfrm>
          <a:prstGeom prst="rect">
            <a:avLst/>
          </a:prstGeom>
          <a:noFill/>
        </p:spPr>
        <p:txBody>
          <a:bodyPr wrap="square" lIns="34290" tIns="20574" rIns="34290">
            <a:spAutoFit/>
          </a:bodyPr>
          <a:lstStyle/>
          <a:p>
            <a:pPr>
              <a:defRPr sz="1000" b="0">
                <a:solidFill>
                  <a:srgbClr val="5E6B7B"/>
                </a:solidFill>
                <a:latin typeface="Aptos"/>
              </a:defRPr>
            </a:pPr>
            <a:r>
              <a:rPr sz="750"/>
              <a:t>Skate AB | NT | NU</a:t>
            </a:r>
          </a:p>
        </p:txBody>
      </p:sp>
      <p:sp>
        <p:nvSpPr>
          <p:cNvPr id="8" name="TextBox 7"/>
          <p:cNvSpPr txBox="1"/>
          <p:nvPr/>
        </p:nvSpPr>
        <p:spPr>
          <a:xfrm>
            <a:off x="8161020" y="5712715"/>
            <a:ext cx="548640" cy="182358"/>
          </a:xfrm>
          <a:prstGeom prst="rect">
            <a:avLst/>
          </a:prstGeom>
          <a:noFill/>
        </p:spPr>
        <p:txBody>
          <a:bodyPr wrap="square" lIns="34290" tIns="20574" rIns="34290">
            <a:spAutoFit/>
          </a:bodyPr>
          <a:lstStyle/>
          <a:p>
            <a:pPr>
              <a:defRPr sz="1000" b="0">
                <a:solidFill>
                  <a:srgbClr val="5E6B7B"/>
                </a:solidFill>
                <a:latin typeface="Aptos"/>
              </a:defRPr>
            </a:pPr>
            <a:r>
              <a:rPr sz="750"/>
              <a:t>10 / 22</a:t>
            </a:r>
          </a:p>
        </p:txBody>
      </p:sp>
      <p:sp>
        <p:nvSpPr>
          <p:cNvPr id="9" name="Rounded Rectangle 8"/>
          <p:cNvSpPr/>
          <p:nvPr/>
        </p:nvSpPr>
        <p:spPr>
          <a:xfrm>
            <a:off x="466344" y="2242566"/>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TextBox 9"/>
          <p:cNvSpPr txBox="1"/>
          <p:nvPr/>
        </p:nvSpPr>
        <p:spPr>
          <a:xfrm>
            <a:off x="582930" y="2324862"/>
            <a:ext cx="3624453" cy="263149"/>
          </a:xfrm>
          <a:prstGeom prst="rect">
            <a:avLst/>
          </a:prstGeom>
          <a:noFill/>
        </p:spPr>
        <p:txBody>
          <a:bodyPr wrap="square" lIns="34290" tIns="20574" rIns="34290">
            <a:spAutoFit/>
          </a:bodyPr>
          <a:lstStyle/>
          <a:p>
            <a:pPr>
              <a:defRPr sz="1700" b="0">
                <a:solidFill>
                  <a:srgbClr val="232F42"/>
                </a:solidFill>
                <a:latin typeface="Aptos"/>
              </a:defRPr>
            </a:pPr>
            <a:r>
              <a:rPr sz="1275"/>
              <a:t>Board Chair / Club President</a:t>
            </a:r>
          </a:p>
        </p:txBody>
      </p:sp>
      <p:sp>
        <p:nvSpPr>
          <p:cNvPr id="11" name="Rounded Rectangle 10"/>
          <p:cNvSpPr/>
          <p:nvPr/>
        </p:nvSpPr>
        <p:spPr>
          <a:xfrm>
            <a:off x="466344" y="3062097"/>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2" name="TextBox 11"/>
          <p:cNvSpPr txBox="1"/>
          <p:nvPr/>
        </p:nvSpPr>
        <p:spPr>
          <a:xfrm>
            <a:off x="582930" y="3144393"/>
            <a:ext cx="3624453" cy="263149"/>
          </a:xfrm>
          <a:prstGeom prst="rect">
            <a:avLst/>
          </a:prstGeom>
          <a:noFill/>
        </p:spPr>
        <p:txBody>
          <a:bodyPr wrap="square" lIns="34290" tIns="20574" rIns="34290">
            <a:spAutoFit/>
          </a:bodyPr>
          <a:lstStyle/>
          <a:p>
            <a:pPr>
              <a:defRPr sz="1700" b="0">
                <a:solidFill>
                  <a:srgbClr val="232F42"/>
                </a:solidFill>
                <a:latin typeface="Aptos"/>
              </a:defRPr>
            </a:pPr>
            <a:r>
              <a:rPr sz="1275"/>
              <a:t>Vice President</a:t>
            </a:r>
          </a:p>
        </p:txBody>
      </p:sp>
      <p:sp>
        <p:nvSpPr>
          <p:cNvPr id="13" name="Rounded Rectangle 12"/>
          <p:cNvSpPr/>
          <p:nvPr/>
        </p:nvSpPr>
        <p:spPr>
          <a:xfrm>
            <a:off x="466344" y="3881628"/>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582930" y="3963924"/>
            <a:ext cx="3624453" cy="263149"/>
          </a:xfrm>
          <a:prstGeom prst="rect">
            <a:avLst/>
          </a:prstGeom>
          <a:noFill/>
        </p:spPr>
        <p:txBody>
          <a:bodyPr wrap="square" lIns="34290" tIns="20574" rIns="34290">
            <a:spAutoFit/>
          </a:bodyPr>
          <a:lstStyle/>
          <a:p>
            <a:pPr>
              <a:defRPr sz="1700" b="0">
                <a:solidFill>
                  <a:srgbClr val="232F42"/>
                </a:solidFill>
                <a:latin typeface="Aptos"/>
              </a:defRPr>
            </a:pPr>
            <a:r>
              <a:rPr sz="1275"/>
              <a:t>Treasurer</a:t>
            </a:r>
          </a:p>
        </p:txBody>
      </p:sp>
      <p:sp>
        <p:nvSpPr>
          <p:cNvPr id="15" name="Rounded Rectangle 14"/>
          <p:cNvSpPr/>
          <p:nvPr/>
        </p:nvSpPr>
        <p:spPr>
          <a:xfrm>
            <a:off x="466344" y="4701159"/>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6" name="TextBox 15"/>
          <p:cNvSpPr txBox="1"/>
          <p:nvPr/>
        </p:nvSpPr>
        <p:spPr>
          <a:xfrm>
            <a:off x="582930" y="4783455"/>
            <a:ext cx="3624453" cy="263149"/>
          </a:xfrm>
          <a:prstGeom prst="rect">
            <a:avLst/>
          </a:prstGeom>
          <a:noFill/>
        </p:spPr>
        <p:txBody>
          <a:bodyPr wrap="square" lIns="34290" tIns="20574" rIns="34290">
            <a:spAutoFit/>
          </a:bodyPr>
          <a:lstStyle/>
          <a:p>
            <a:pPr>
              <a:defRPr sz="1700" b="0">
                <a:solidFill>
                  <a:srgbClr val="232F42"/>
                </a:solidFill>
                <a:latin typeface="Aptos"/>
              </a:defRPr>
            </a:pPr>
            <a:r>
              <a:rPr sz="1275"/>
              <a:t>Secretary</a:t>
            </a:r>
          </a:p>
        </p:txBody>
      </p:sp>
      <p:sp>
        <p:nvSpPr>
          <p:cNvPr id="17" name="Rounded Rectangle 16"/>
          <p:cNvSpPr/>
          <p:nvPr/>
        </p:nvSpPr>
        <p:spPr>
          <a:xfrm>
            <a:off x="4581144" y="2242566"/>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8" name="TextBox 17"/>
          <p:cNvSpPr txBox="1"/>
          <p:nvPr/>
        </p:nvSpPr>
        <p:spPr>
          <a:xfrm>
            <a:off x="4697730" y="2324862"/>
            <a:ext cx="3624453" cy="263149"/>
          </a:xfrm>
          <a:prstGeom prst="rect">
            <a:avLst/>
          </a:prstGeom>
          <a:noFill/>
        </p:spPr>
        <p:txBody>
          <a:bodyPr wrap="square" lIns="34290" tIns="20574" rIns="34290">
            <a:spAutoFit/>
          </a:bodyPr>
          <a:lstStyle/>
          <a:p>
            <a:pPr>
              <a:defRPr sz="1700" b="0">
                <a:solidFill>
                  <a:srgbClr val="232F42"/>
                </a:solidFill>
                <a:latin typeface="Aptos"/>
              </a:defRPr>
            </a:pPr>
            <a:r>
              <a:rPr sz="1275"/>
              <a:t>Directors at Large</a:t>
            </a:r>
          </a:p>
        </p:txBody>
      </p:sp>
      <p:sp>
        <p:nvSpPr>
          <p:cNvPr id="19" name="Rounded Rectangle 18"/>
          <p:cNvSpPr/>
          <p:nvPr/>
        </p:nvSpPr>
        <p:spPr>
          <a:xfrm>
            <a:off x="4581144" y="3062097"/>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TextBox 19"/>
          <p:cNvSpPr txBox="1"/>
          <p:nvPr/>
        </p:nvSpPr>
        <p:spPr>
          <a:xfrm>
            <a:off x="4697730" y="3144393"/>
            <a:ext cx="3624453" cy="263149"/>
          </a:xfrm>
          <a:prstGeom prst="rect">
            <a:avLst/>
          </a:prstGeom>
          <a:noFill/>
        </p:spPr>
        <p:txBody>
          <a:bodyPr wrap="square" lIns="34290" tIns="20574" rIns="34290">
            <a:spAutoFit/>
          </a:bodyPr>
          <a:lstStyle/>
          <a:p>
            <a:pPr>
              <a:defRPr sz="1700" b="0">
                <a:solidFill>
                  <a:srgbClr val="232F42"/>
                </a:solidFill>
                <a:latin typeface="Aptos"/>
              </a:defRPr>
            </a:pPr>
            <a:r>
              <a:rPr sz="1275"/>
              <a:t>Coaching Representative *</a:t>
            </a:r>
          </a:p>
        </p:txBody>
      </p:sp>
      <p:sp>
        <p:nvSpPr>
          <p:cNvPr id="21" name="Rounded Rectangle 20"/>
          <p:cNvSpPr/>
          <p:nvPr/>
        </p:nvSpPr>
        <p:spPr>
          <a:xfrm>
            <a:off x="4581144" y="3881628"/>
            <a:ext cx="3857625" cy="582930"/>
          </a:xfrm>
          <a:prstGeom prst="roundRect">
            <a:avLst>
              <a:gd name="adj" fmla="val 12000"/>
            </a:avLst>
          </a:prstGeom>
          <a:solidFill>
            <a:srgbClr val="EF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2" name="TextBox 21"/>
          <p:cNvSpPr txBox="1"/>
          <p:nvPr/>
        </p:nvSpPr>
        <p:spPr>
          <a:xfrm>
            <a:off x="4697730" y="3963924"/>
            <a:ext cx="3624453" cy="263149"/>
          </a:xfrm>
          <a:prstGeom prst="rect">
            <a:avLst/>
          </a:prstGeom>
          <a:noFill/>
        </p:spPr>
        <p:txBody>
          <a:bodyPr wrap="square" lIns="34290" tIns="20574" rIns="34290">
            <a:spAutoFit/>
          </a:bodyPr>
          <a:lstStyle/>
          <a:p>
            <a:pPr>
              <a:defRPr sz="1700" b="0">
                <a:solidFill>
                  <a:srgbClr val="232F42"/>
                </a:solidFill>
                <a:latin typeface="Aptos"/>
              </a:defRPr>
            </a:pPr>
            <a:r>
              <a:rPr sz="1275"/>
              <a:t>Past President</a:t>
            </a:r>
          </a:p>
        </p:txBody>
      </p:sp>
      <p:sp>
        <p:nvSpPr>
          <p:cNvPr id="23" name="Rounded Rectangle 22"/>
          <p:cNvSpPr/>
          <p:nvPr/>
        </p:nvSpPr>
        <p:spPr>
          <a:xfrm>
            <a:off x="4581144" y="4701159"/>
            <a:ext cx="3857625" cy="582930"/>
          </a:xfrm>
          <a:prstGeom prst="roundRect">
            <a:avLst>
              <a:gd name="adj" fmla="val 12000"/>
            </a:avLst>
          </a:prstGeom>
          <a:solidFill>
            <a:schemeClr val="accent6">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4" name="TextBox 23"/>
          <p:cNvSpPr txBox="1"/>
          <p:nvPr/>
        </p:nvSpPr>
        <p:spPr>
          <a:xfrm>
            <a:off x="4697730" y="4783455"/>
            <a:ext cx="3624453" cy="459357"/>
          </a:xfrm>
          <a:prstGeom prst="rect">
            <a:avLst/>
          </a:prstGeom>
          <a:noFill/>
        </p:spPr>
        <p:txBody>
          <a:bodyPr wrap="square" lIns="34290" tIns="20574" rIns="34290">
            <a:spAutoFit/>
          </a:bodyPr>
          <a:lstStyle/>
          <a:p>
            <a:pPr>
              <a:defRPr sz="1700" b="0">
                <a:solidFill>
                  <a:srgbClr val="232F42"/>
                </a:solidFill>
                <a:latin typeface="Aptos"/>
              </a:defRPr>
            </a:pPr>
            <a:r>
              <a:rPr sz="1275" dirty="0"/>
              <a:t>* Two options:</a:t>
            </a:r>
            <a:r>
              <a:rPr lang="en-US" sz="1275" dirty="0"/>
              <a:t> Coach (non voting) or non-active Coach / other (voting)</a:t>
            </a:r>
            <a:endParaRPr sz="1275" dirty="0"/>
          </a:p>
        </p:txBody>
      </p:sp>
      <p:sp>
        <p:nvSpPr>
          <p:cNvPr id="25" name="Rectangle 24"/>
          <p:cNvSpPr/>
          <p:nvPr/>
        </p:nvSpPr>
        <p:spPr>
          <a:xfrm>
            <a:off x="0" y="2249423"/>
            <a:ext cx="82296" cy="3188970"/>
          </a:xfrm>
          <a:prstGeom prst="rect">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6" name="Rectangle 25"/>
          <p:cNvSpPr/>
          <p:nvPr/>
        </p:nvSpPr>
        <p:spPr>
          <a:xfrm>
            <a:off x="8881110" y="2249423"/>
            <a:ext cx="82296" cy="3188970"/>
          </a:xfrm>
          <a:prstGeom prst="rect">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7" name="Rectangle 26"/>
          <p:cNvSpPr/>
          <p:nvPr/>
        </p:nvSpPr>
        <p:spPr>
          <a:xfrm>
            <a:off x="397764" y="5596128"/>
            <a:ext cx="8263890" cy="37719"/>
          </a:xfrm>
          <a:prstGeom prst="rect">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612380" cy="383182"/>
          </a:xfrm>
          <a:prstGeom prst="rect">
            <a:avLst/>
          </a:prstGeom>
          <a:noFill/>
        </p:spPr>
        <p:txBody>
          <a:bodyPr wrap="square" lIns="27432" tIns="13716" rIns="27432">
            <a:spAutoFit/>
          </a:bodyPr>
          <a:lstStyle/>
          <a:p>
            <a:pPr>
              <a:defRPr sz="2800" b="1">
                <a:solidFill>
                  <a:srgbClr val="1A2C52"/>
                </a:solidFill>
                <a:latin typeface="Aptos"/>
              </a:defRPr>
            </a:pPr>
            <a:r>
              <a:rPr sz="2100"/>
              <a:t>Leverage Committees to Distribute Workload</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11 / 22</a:t>
            </a:r>
          </a:p>
        </p:txBody>
      </p:sp>
      <p:sp>
        <p:nvSpPr>
          <p:cNvPr id="8" name="Rounded Rectangle 7"/>
          <p:cNvSpPr/>
          <p:nvPr/>
        </p:nvSpPr>
        <p:spPr>
          <a:xfrm>
            <a:off x="466344" y="2276855"/>
            <a:ext cx="2660904" cy="2516886"/>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9" name="Rectangle 8"/>
          <p:cNvSpPr/>
          <p:nvPr/>
        </p:nvSpPr>
        <p:spPr>
          <a:xfrm>
            <a:off x="466344" y="2276855"/>
            <a:ext cx="68580" cy="2516886"/>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TextBox 9"/>
          <p:cNvSpPr txBox="1"/>
          <p:nvPr/>
        </p:nvSpPr>
        <p:spPr>
          <a:xfrm>
            <a:off x="617220" y="2393441"/>
            <a:ext cx="2386584" cy="279307"/>
          </a:xfrm>
          <a:prstGeom prst="rect">
            <a:avLst/>
          </a:prstGeom>
          <a:noFill/>
        </p:spPr>
        <p:txBody>
          <a:bodyPr wrap="square" lIns="27432" tIns="13716" rIns="27432">
            <a:spAutoFit/>
          </a:bodyPr>
          <a:lstStyle/>
          <a:p>
            <a:pPr>
              <a:defRPr sz="1900" b="1">
                <a:solidFill>
                  <a:srgbClr val="0033A0"/>
                </a:solidFill>
                <a:latin typeface="Aptos"/>
              </a:defRPr>
            </a:pPr>
            <a:r>
              <a:rPr sz="1425"/>
              <a:t>BENEFITS</a:t>
            </a:r>
          </a:p>
        </p:txBody>
      </p:sp>
      <p:sp>
        <p:nvSpPr>
          <p:cNvPr id="11" name="TextBox 10"/>
          <p:cNvSpPr txBox="1"/>
          <p:nvPr/>
        </p:nvSpPr>
        <p:spPr>
          <a:xfrm>
            <a:off x="617220" y="2763775"/>
            <a:ext cx="2372868" cy="1041054"/>
          </a:xfrm>
          <a:prstGeom prst="rect">
            <a:avLst/>
          </a:prstGeom>
          <a:noFill/>
        </p:spPr>
        <p:txBody>
          <a:bodyPr wrap="square" lIns="27432" tIns="13716" rIns="27432">
            <a:spAutoFit/>
          </a:bodyPr>
          <a:lstStyle/>
          <a:p>
            <a:pPr>
              <a:defRPr sz="1700" b="0">
                <a:solidFill>
                  <a:srgbClr val="2A3343"/>
                </a:solidFill>
                <a:latin typeface="Aptos"/>
              </a:defRPr>
            </a:pPr>
            <a:r>
              <a:rPr sz="1275"/>
              <a:t>• Distribute workload</a:t>
            </a:r>
          </a:p>
          <a:p>
            <a:pPr>
              <a:defRPr sz="1700" b="0">
                <a:solidFill>
                  <a:srgbClr val="2A3343"/>
                </a:solidFill>
                <a:latin typeface="Aptos"/>
              </a:defRPr>
            </a:pPr>
            <a:r>
              <a:rPr sz="1275"/>
              <a:t>• Broader expertise</a:t>
            </a:r>
          </a:p>
          <a:p>
            <a:pPr>
              <a:defRPr sz="1700" b="0">
                <a:solidFill>
                  <a:srgbClr val="2A3343"/>
                </a:solidFill>
                <a:latin typeface="Aptos"/>
              </a:defRPr>
            </a:pPr>
            <a:r>
              <a:rPr sz="1275"/>
              <a:t>• Deeper focus (finance, membership)</a:t>
            </a:r>
          </a:p>
          <a:p>
            <a:pPr>
              <a:defRPr sz="1700" b="0">
                <a:solidFill>
                  <a:srgbClr val="2A3343"/>
                </a:solidFill>
                <a:latin typeface="Aptos"/>
              </a:defRPr>
            </a:pPr>
            <a:r>
              <a:rPr sz="1275"/>
              <a:t>• Arm’s-length procedures</a:t>
            </a:r>
          </a:p>
        </p:txBody>
      </p:sp>
      <p:sp>
        <p:nvSpPr>
          <p:cNvPr id="12" name="Rounded Rectangle 11"/>
          <p:cNvSpPr/>
          <p:nvPr/>
        </p:nvSpPr>
        <p:spPr>
          <a:xfrm>
            <a:off x="3243834" y="2276855"/>
            <a:ext cx="2660904" cy="2516886"/>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3" name="Rectangle 12"/>
          <p:cNvSpPr/>
          <p:nvPr/>
        </p:nvSpPr>
        <p:spPr>
          <a:xfrm>
            <a:off x="3243834" y="2276855"/>
            <a:ext cx="68580" cy="2516886"/>
          </a:xfrm>
          <a:prstGeom prst="rect">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3394710" y="2393441"/>
            <a:ext cx="2386584" cy="279307"/>
          </a:xfrm>
          <a:prstGeom prst="rect">
            <a:avLst/>
          </a:prstGeom>
          <a:noFill/>
        </p:spPr>
        <p:txBody>
          <a:bodyPr wrap="square" lIns="27432" tIns="13716" rIns="27432">
            <a:spAutoFit/>
          </a:bodyPr>
          <a:lstStyle/>
          <a:p>
            <a:pPr>
              <a:defRPr sz="1900" b="1">
                <a:solidFill>
                  <a:srgbClr val="00839F"/>
                </a:solidFill>
                <a:latin typeface="Aptos"/>
              </a:defRPr>
            </a:pPr>
            <a:r>
              <a:rPr sz="1425"/>
              <a:t>REQUIREMENTS</a:t>
            </a:r>
          </a:p>
        </p:txBody>
      </p:sp>
      <p:sp>
        <p:nvSpPr>
          <p:cNvPr id="15" name="TextBox 14"/>
          <p:cNvSpPr txBox="1"/>
          <p:nvPr/>
        </p:nvSpPr>
        <p:spPr>
          <a:xfrm>
            <a:off x="3394710" y="2763774"/>
            <a:ext cx="2372868" cy="648639"/>
          </a:xfrm>
          <a:prstGeom prst="rect">
            <a:avLst/>
          </a:prstGeom>
          <a:noFill/>
        </p:spPr>
        <p:txBody>
          <a:bodyPr wrap="square" lIns="27432" tIns="13716" rIns="27432">
            <a:spAutoFit/>
          </a:bodyPr>
          <a:lstStyle/>
          <a:p>
            <a:pPr>
              <a:defRPr sz="1700" b="0">
                <a:solidFill>
                  <a:srgbClr val="2A3343"/>
                </a:solidFill>
                <a:latin typeface="Aptos"/>
              </a:defRPr>
            </a:pPr>
            <a:r>
              <a:rPr sz="1275"/>
              <a:t>• Effective committee chairs</a:t>
            </a:r>
          </a:p>
          <a:p>
            <a:pPr>
              <a:defRPr sz="1700" b="0">
                <a:solidFill>
                  <a:srgbClr val="2A3343"/>
                </a:solidFill>
                <a:latin typeface="Aptos"/>
              </a:defRPr>
            </a:pPr>
            <a:r>
              <a:rPr sz="1275"/>
              <a:t>• Decide which committees the club needs</a:t>
            </a:r>
          </a:p>
        </p:txBody>
      </p:sp>
      <p:sp>
        <p:nvSpPr>
          <p:cNvPr id="16" name="Rounded Rectangle 15"/>
          <p:cNvSpPr/>
          <p:nvPr/>
        </p:nvSpPr>
        <p:spPr>
          <a:xfrm>
            <a:off x="6021323" y="2276855"/>
            <a:ext cx="2660904" cy="2516886"/>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7" name="Rectangle 16"/>
          <p:cNvSpPr/>
          <p:nvPr/>
        </p:nvSpPr>
        <p:spPr>
          <a:xfrm>
            <a:off x="6021323" y="2276855"/>
            <a:ext cx="68580" cy="2516886"/>
          </a:xfrm>
          <a:prstGeom prst="rect">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8" name="TextBox 17"/>
          <p:cNvSpPr txBox="1"/>
          <p:nvPr/>
        </p:nvSpPr>
        <p:spPr>
          <a:xfrm>
            <a:off x="6172200" y="2393441"/>
            <a:ext cx="2386584" cy="279307"/>
          </a:xfrm>
          <a:prstGeom prst="rect">
            <a:avLst/>
          </a:prstGeom>
          <a:noFill/>
        </p:spPr>
        <p:txBody>
          <a:bodyPr wrap="square" lIns="27432" tIns="13716" rIns="27432">
            <a:spAutoFit/>
          </a:bodyPr>
          <a:lstStyle/>
          <a:p>
            <a:pPr>
              <a:defRPr sz="1900" b="1">
                <a:solidFill>
                  <a:srgbClr val="DF7638"/>
                </a:solidFill>
                <a:latin typeface="Aptos"/>
              </a:defRPr>
            </a:pPr>
            <a:r>
              <a:rPr sz="1425"/>
              <a:t>DOCUMENTATION</a:t>
            </a:r>
          </a:p>
        </p:txBody>
      </p:sp>
      <p:sp>
        <p:nvSpPr>
          <p:cNvPr id="19" name="TextBox 18"/>
          <p:cNvSpPr txBox="1"/>
          <p:nvPr/>
        </p:nvSpPr>
        <p:spPr>
          <a:xfrm>
            <a:off x="6172200" y="2763774"/>
            <a:ext cx="2372868" cy="798680"/>
          </a:xfrm>
          <a:prstGeom prst="rect">
            <a:avLst/>
          </a:prstGeom>
          <a:noFill/>
        </p:spPr>
        <p:txBody>
          <a:bodyPr wrap="square" lIns="27432" tIns="13716" rIns="27432">
            <a:spAutoFit/>
          </a:bodyPr>
          <a:lstStyle/>
          <a:p>
            <a:pPr>
              <a:defRPr sz="1600" b="0">
                <a:solidFill>
                  <a:srgbClr val="2A3343"/>
                </a:solidFill>
                <a:latin typeface="Aptos"/>
              </a:defRPr>
            </a:pPr>
            <a:r>
              <a:rPr sz="1200"/>
              <a:t>• Terms of Reference</a:t>
            </a:r>
          </a:p>
          <a:p>
            <a:pPr>
              <a:defRPr sz="1600" b="0">
                <a:solidFill>
                  <a:srgbClr val="2A3343"/>
                </a:solidFill>
                <a:latin typeface="Aptos"/>
              </a:defRPr>
            </a:pPr>
            <a:r>
              <a:rPr sz="1200"/>
              <a:t>• Meeting minutes</a:t>
            </a:r>
          </a:p>
          <a:p>
            <a:pPr>
              <a:defRPr sz="1600" b="0">
                <a:solidFill>
                  <a:srgbClr val="2A3343"/>
                </a:solidFill>
                <a:latin typeface="Aptos"/>
              </a:defRPr>
            </a:pPr>
            <a:r>
              <a:rPr sz="1200"/>
              <a:t>• Recommendations to the board</a:t>
            </a:r>
          </a:p>
          <a:p>
            <a:pPr>
              <a:defRPr sz="1600" b="0">
                <a:solidFill>
                  <a:srgbClr val="2A3343"/>
                </a:solidFill>
                <a:latin typeface="Aptos"/>
              </a:defRPr>
            </a:pPr>
            <a:r>
              <a:rPr sz="1200"/>
              <a:t>• Clear mandate and authority</a:t>
            </a:r>
          </a:p>
        </p:txBody>
      </p:sp>
      <p:sp>
        <p:nvSpPr>
          <p:cNvPr id="20" name="Rounded Rectangle 19"/>
          <p:cNvSpPr/>
          <p:nvPr/>
        </p:nvSpPr>
        <p:spPr>
          <a:xfrm>
            <a:off x="514350" y="4992624"/>
            <a:ext cx="8133588" cy="514350"/>
          </a:xfrm>
          <a:prstGeom prst="roundRect">
            <a:avLst>
              <a:gd name="adj" fmla="val 12000"/>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1" name="TextBox 20"/>
          <p:cNvSpPr txBox="1"/>
          <p:nvPr/>
        </p:nvSpPr>
        <p:spPr>
          <a:xfrm>
            <a:off x="692658" y="5116068"/>
            <a:ext cx="7749540" cy="279307"/>
          </a:xfrm>
          <a:prstGeom prst="rect">
            <a:avLst/>
          </a:prstGeom>
          <a:noFill/>
        </p:spPr>
        <p:txBody>
          <a:bodyPr wrap="square" lIns="27432" tIns="13716" rIns="27432">
            <a:spAutoFit/>
          </a:bodyPr>
          <a:lstStyle/>
          <a:p>
            <a:pPr>
              <a:defRPr sz="1900" b="1">
                <a:solidFill>
                  <a:srgbClr val="FFFFFF"/>
                </a:solidFill>
                <a:latin typeface="Aptos"/>
              </a:defRPr>
            </a:pPr>
            <a:r>
              <a:rPr sz="1425"/>
              <a:t>DISCUSSION: What committees does your club have or need?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612380" cy="383182"/>
          </a:xfrm>
          <a:prstGeom prst="rect">
            <a:avLst/>
          </a:prstGeom>
          <a:noFill/>
        </p:spPr>
        <p:txBody>
          <a:bodyPr wrap="square" lIns="27432" tIns="13716" rIns="27432">
            <a:spAutoFit/>
          </a:bodyPr>
          <a:lstStyle/>
          <a:p>
            <a:pPr>
              <a:defRPr sz="2800" b="1">
                <a:solidFill>
                  <a:srgbClr val="1A2C52"/>
                </a:solidFill>
                <a:latin typeface="Aptos"/>
              </a:defRPr>
            </a:pPr>
            <a:r>
              <a:rPr sz="2100"/>
              <a:t>Effective Board and Committee Meetings</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12 / 22</a:t>
            </a:r>
          </a:p>
        </p:txBody>
      </p:sp>
      <p:sp>
        <p:nvSpPr>
          <p:cNvPr id="8" name="TextBox 7"/>
          <p:cNvSpPr txBox="1"/>
          <p:nvPr/>
        </p:nvSpPr>
        <p:spPr>
          <a:xfrm>
            <a:off x="528066" y="2173986"/>
            <a:ext cx="8092440" cy="267766"/>
          </a:xfrm>
          <a:prstGeom prst="rect">
            <a:avLst/>
          </a:prstGeom>
          <a:noFill/>
        </p:spPr>
        <p:txBody>
          <a:bodyPr wrap="square" lIns="27432" tIns="13716" rIns="27432">
            <a:spAutoFit/>
          </a:bodyPr>
          <a:lstStyle/>
          <a:p>
            <a:pPr>
              <a:defRPr sz="1800" b="0">
                <a:solidFill>
                  <a:srgbClr val="536273"/>
                </a:solidFill>
                <a:latin typeface="Aptos"/>
              </a:defRPr>
            </a:pPr>
            <a:r>
              <a:rPr sz="1350"/>
              <a:t>Clear documentation and communication support effective decisions.</a:t>
            </a:r>
          </a:p>
        </p:txBody>
      </p:sp>
      <p:sp>
        <p:nvSpPr>
          <p:cNvPr id="9" name="Rounded Rectangle 8"/>
          <p:cNvSpPr/>
          <p:nvPr/>
        </p:nvSpPr>
        <p:spPr>
          <a:xfrm>
            <a:off x="548640" y="2544318"/>
            <a:ext cx="8037576" cy="58978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Rectangle 9"/>
          <p:cNvSpPr/>
          <p:nvPr/>
        </p:nvSpPr>
        <p:spPr>
          <a:xfrm>
            <a:off x="548640" y="2544318"/>
            <a:ext cx="89154" cy="58978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TextBox 10"/>
          <p:cNvSpPr txBox="1"/>
          <p:nvPr/>
        </p:nvSpPr>
        <p:spPr>
          <a:xfrm>
            <a:off x="733807" y="2667762"/>
            <a:ext cx="2811779" cy="256224"/>
          </a:xfrm>
          <a:prstGeom prst="rect">
            <a:avLst/>
          </a:prstGeom>
          <a:noFill/>
        </p:spPr>
        <p:txBody>
          <a:bodyPr wrap="square" lIns="27432" tIns="13716" rIns="27432">
            <a:spAutoFit/>
          </a:bodyPr>
          <a:lstStyle/>
          <a:p>
            <a:pPr>
              <a:defRPr sz="1700" b="1">
                <a:solidFill>
                  <a:srgbClr val="0033A0"/>
                </a:solidFill>
                <a:latin typeface="Aptos"/>
              </a:defRPr>
            </a:pPr>
            <a:r>
              <a:rPr sz="1275"/>
              <a:t>01  TERMS OF REFERENCE</a:t>
            </a:r>
          </a:p>
        </p:txBody>
      </p:sp>
      <p:sp>
        <p:nvSpPr>
          <p:cNvPr id="12" name="TextBox 11"/>
          <p:cNvSpPr txBox="1"/>
          <p:nvPr/>
        </p:nvSpPr>
        <p:spPr>
          <a:xfrm>
            <a:off x="3449574" y="2647189"/>
            <a:ext cx="4841748" cy="244682"/>
          </a:xfrm>
          <a:prstGeom prst="rect">
            <a:avLst/>
          </a:prstGeom>
          <a:noFill/>
        </p:spPr>
        <p:txBody>
          <a:bodyPr wrap="square" lIns="27432" tIns="13716" rIns="27432">
            <a:spAutoFit/>
          </a:bodyPr>
          <a:lstStyle/>
          <a:p>
            <a:pPr>
              <a:defRPr sz="1600" b="0">
                <a:solidFill>
                  <a:srgbClr val="2A3343"/>
                </a:solidFill>
                <a:latin typeface="Aptos"/>
              </a:defRPr>
            </a:pPr>
            <a:r>
              <a:rPr sz="1200"/>
              <a:t>Purpose, frequency, responsibilities and board-approved authority</a:t>
            </a:r>
          </a:p>
        </p:txBody>
      </p:sp>
      <p:sp>
        <p:nvSpPr>
          <p:cNvPr id="13" name="Rounded Rectangle 12"/>
          <p:cNvSpPr/>
          <p:nvPr/>
        </p:nvSpPr>
        <p:spPr>
          <a:xfrm>
            <a:off x="548640" y="3264408"/>
            <a:ext cx="8037576" cy="58978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Rectangle 13"/>
          <p:cNvSpPr/>
          <p:nvPr/>
        </p:nvSpPr>
        <p:spPr>
          <a:xfrm>
            <a:off x="548640" y="3264408"/>
            <a:ext cx="89154" cy="589788"/>
          </a:xfrm>
          <a:prstGeom prst="rect">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5" name="TextBox 14"/>
          <p:cNvSpPr txBox="1"/>
          <p:nvPr/>
        </p:nvSpPr>
        <p:spPr>
          <a:xfrm>
            <a:off x="733807" y="3387852"/>
            <a:ext cx="2811779" cy="256224"/>
          </a:xfrm>
          <a:prstGeom prst="rect">
            <a:avLst/>
          </a:prstGeom>
          <a:noFill/>
        </p:spPr>
        <p:txBody>
          <a:bodyPr wrap="square" lIns="27432" tIns="13716" rIns="27432">
            <a:spAutoFit/>
          </a:bodyPr>
          <a:lstStyle/>
          <a:p>
            <a:pPr>
              <a:defRPr sz="1700" b="1">
                <a:solidFill>
                  <a:srgbClr val="00839F"/>
                </a:solidFill>
                <a:latin typeface="Aptos"/>
              </a:defRPr>
            </a:pPr>
            <a:r>
              <a:rPr sz="1275"/>
              <a:t>02  MEETING MINUTES</a:t>
            </a:r>
          </a:p>
        </p:txBody>
      </p:sp>
      <p:sp>
        <p:nvSpPr>
          <p:cNvPr id="16" name="TextBox 15"/>
          <p:cNvSpPr txBox="1"/>
          <p:nvPr/>
        </p:nvSpPr>
        <p:spPr>
          <a:xfrm>
            <a:off x="3449574" y="3367278"/>
            <a:ext cx="4841748" cy="244682"/>
          </a:xfrm>
          <a:prstGeom prst="rect">
            <a:avLst/>
          </a:prstGeom>
          <a:noFill/>
        </p:spPr>
        <p:txBody>
          <a:bodyPr wrap="square" lIns="27432" tIns="13716" rIns="27432">
            <a:spAutoFit/>
          </a:bodyPr>
          <a:lstStyle/>
          <a:p>
            <a:pPr>
              <a:defRPr sz="1600" b="0">
                <a:solidFill>
                  <a:srgbClr val="2A3343"/>
                </a:solidFill>
                <a:latin typeface="Aptos"/>
              </a:defRPr>
            </a:pPr>
            <a:r>
              <a:rPr sz="1200"/>
              <a:t>High-level discussion, action items and motions, including outcomes</a:t>
            </a:r>
          </a:p>
        </p:txBody>
      </p:sp>
      <p:sp>
        <p:nvSpPr>
          <p:cNvPr id="17" name="Rounded Rectangle 16"/>
          <p:cNvSpPr/>
          <p:nvPr/>
        </p:nvSpPr>
        <p:spPr>
          <a:xfrm>
            <a:off x="548640" y="3984498"/>
            <a:ext cx="8037576" cy="58978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8" name="Rectangle 17"/>
          <p:cNvSpPr/>
          <p:nvPr/>
        </p:nvSpPr>
        <p:spPr>
          <a:xfrm>
            <a:off x="548640" y="3984498"/>
            <a:ext cx="89154" cy="589788"/>
          </a:xfrm>
          <a:prstGeom prst="rect">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9" name="TextBox 18"/>
          <p:cNvSpPr txBox="1"/>
          <p:nvPr/>
        </p:nvSpPr>
        <p:spPr>
          <a:xfrm>
            <a:off x="733807" y="4107942"/>
            <a:ext cx="2811779" cy="256224"/>
          </a:xfrm>
          <a:prstGeom prst="rect">
            <a:avLst/>
          </a:prstGeom>
          <a:noFill/>
        </p:spPr>
        <p:txBody>
          <a:bodyPr wrap="square" lIns="27432" tIns="13716" rIns="27432">
            <a:spAutoFit/>
          </a:bodyPr>
          <a:lstStyle/>
          <a:p>
            <a:pPr>
              <a:defRPr sz="1700" b="1">
                <a:solidFill>
                  <a:srgbClr val="DF7638"/>
                </a:solidFill>
                <a:latin typeface="Aptos"/>
              </a:defRPr>
            </a:pPr>
            <a:r>
              <a:rPr sz="1275"/>
              <a:t>03  BOARD RECOMMENDATIONS</a:t>
            </a:r>
          </a:p>
        </p:txBody>
      </p:sp>
      <p:sp>
        <p:nvSpPr>
          <p:cNvPr id="20" name="TextBox 19"/>
          <p:cNvSpPr txBox="1"/>
          <p:nvPr/>
        </p:nvSpPr>
        <p:spPr>
          <a:xfrm>
            <a:off x="3449574" y="4087369"/>
            <a:ext cx="4841748" cy="244682"/>
          </a:xfrm>
          <a:prstGeom prst="rect">
            <a:avLst/>
          </a:prstGeom>
          <a:noFill/>
        </p:spPr>
        <p:txBody>
          <a:bodyPr wrap="square" lIns="27432" tIns="13716" rIns="27432">
            <a:spAutoFit/>
          </a:bodyPr>
          <a:lstStyle/>
          <a:p>
            <a:pPr>
              <a:defRPr sz="1600" b="0">
                <a:solidFill>
                  <a:srgbClr val="2A3343"/>
                </a:solidFill>
                <a:latin typeface="Aptos"/>
              </a:defRPr>
            </a:pPr>
            <a:r>
              <a:rPr sz="1200"/>
              <a:t>Committee chair ensures motions reach the board chair and secretary</a:t>
            </a:r>
          </a:p>
        </p:txBody>
      </p:sp>
      <p:sp>
        <p:nvSpPr>
          <p:cNvPr id="21" name="Rounded Rectangle 20"/>
          <p:cNvSpPr/>
          <p:nvPr/>
        </p:nvSpPr>
        <p:spPr>
          <a:xfrm>
            <a:off x="548640" y="4704588"/>
            <a:ext cx="8037576" cy="58978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2" name="Rectangle 21"/>
          <p:cNvSpPr/>
          <p:nvPr/>
        </p:nvSpPr>
        <p:spPr>
          <a:xfrm>
            <a:off x="548640" y="4704588"/>
            <a:ext cx="89154" cy="58978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3" name="TextBox 22"/>
          <p:cNvSpPr txBox="1"/>
          <p:nvPr/>
        </p:nvSpPr>
        <p:spPr>
          <a:xfrm>
            <a:off x="733807" y="4828032"/>
            <a:ext cx="2811779" cy="256224"/>
          </a:xfrm>
          <a:prstGeom prst="rect">
            <a:avLst/>
          </a:prstGeom>
          <a:noFill/>
        </p:spPr>
        <p:txBody>
          <a:bodyPr wrap="square" lIns="27432" tIns="13716" rIns="27432">
            <a:spAutoFit/>
          </a:bodyPr>
          <a:lstStyle/>
          <a:p>
            <a:pPr>
              <a:defRPr sz="1700" b="1">
                <a:solidFill>
                  <a:srgbClr val="0033A0"/>
                </a:solidFill>
                <a:latin typeface="Aptos"/>
              </a:defRPr>
            </a:pPr>
            <a:r>
              <a:rPr sz="1275"/>
              <a:t>04  AUTHORITY LEVELS</a:t>
            </a:r>
          </a:p>
        </p:txBody>
      </p:sp>
      <p:sp>
        <p:nvSpPr>
          <p:cNvPr id="24" name="TextBox 23"/>
          <p:cNvSpPr txBox="1"/>
          <p:nvPr/>
        </p:nvSpPr>
        <p:spPr>
          <a:xfrm>
            <a:off x="3449574" y="4807459"/>
            <a:ext cx="4841748" cy="244682"/>
          </a:xfrm>
          <a:prstGeom prst="rect">
            <a:avLst/>
          </a:prstGeom>
          <a:noFill/>
        </p:spPr>
        <p:txBody>
          <a:bodyPr wrap="square" lIns="27432" tIns="13716" rIns="27432">
            <a:spAutoFit/>
          </a:bodyPr>
          <a:lstStyle/>
          <a:p>
            <a:pPr>
              <a:defRPr sz="1600" b="0">
                <a:solidFill>
                  <a:srgbClr val="2A3343"/>
                </a:solidFill>
                <a:latin typeface="Aptos"/>
              </a:defRPr>
            </a:pPr>
            <a:r>
              <a:rPr sz="1200"/>
              <a:t>Clarify who does the work, provides input and is accountable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612380" cy="383182"/>
          </a:xfrm>
          <a:prstGeom prst="rect">
            <a:avLst/>
          </a:prstGeom>
          <a:noFill/>
        </p:spPr>
        <p:txBody>
          <a:bodyPr wrap="square" lIns="27432" tIns="13716" rIns="27432">
            <a:spAutoFit/>
          </a:bodyPr>
          <a:lstStyle/>
          <a:p>
            <a:pPr>
              <a:defRPr sz="2800" b="1">
                <a:solidFill>
                  <a:srgbClr val="1A2C52"/>
                </a:solidFill>
                <a:latin typeface="Aptos"/>
              </a:defRPr>
            </a:pPr>
            <a:r>
              <a:rPr sz="2100"/>
              <a:t>Six Effective Skills of Board / Committee Members</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13 / 22</a:t>
            </a:r>
          </a:p>
        </p:txBody>
      </p:sp>
      <p:sp>
        <p:nvSpPr>
          <p:cNvPr id="8" name="Rounded Rectangle 7"/>
          <p:cNvSpPr/>
          <p:nvPr/>
        </p:nvSpPr>
        <p:spPr>
          <a:xfrm>
            <a:off x="514350" y="2311146"/>
            <a:ext cx="2674620" cy="127558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9" name="Rectangle 8"/>
          <p:cNvSpPr/>
          <p:nvPr/>
        </p:nvSpPr>
        <p:spPr>
          <a:xfrm>
            <a:off x="514350" y="2311146"/>
            <a:ext cx="68580" cy="127558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TextBox 9"/>
          <p:cNvSpPr txBox="1"/>
          <p:nvPr/>
        </p:nvSpPr>
        <p:spPr>
          <a:xfrm>
            <a:off x="665226" y="2427732"/>
            <a:ext cx="2400300" cy="279307"/>
          </a:xfrm>
          <a:prstGeom prst="rect">
            <a:avLst/>
          </a:prstGeom>
          <a:noFill/>
        </p:spPr>
        <p:txBody>
          <a:bodyPr wrap="square" lIns="27432" tIns="13716" rIns="27432">
            <a:spAutoFit/>
          </a:bodyPr>
          <a:lstStyle/>
          <a:p>
            <a:pPr>
              <a:defRPr sz="1900" b="1">
                <a:solidFill>
                  <a:srgbClr val="0033A0"/>
                </a:solidFill>
                <a:latin typeface="Aptos"/>
              </a:defRPr>
            </a:pPr>
            <a:r>
              <a:rPr sz="1425"/>
              <a:t>CONTEXTUAL</a:t>
            </a:r>
          </a:p>
        </p:txBody>
      </p:sp>
      <p:sp>
        <p:nvSpPr>
          <p:cNvPr id="11" name="TextBox 10"/>
          <p:cNvSpPr txBox="1"/>
          <p:nvPr/>
        </p:nvSpPr>
        <p:spPr>
          <a:xfrm>
            <a:off x="665226" y="2798065"/>
            <a:ext cx="2386584" cy="429348"/>
          </a:xfrm>
          <a:prstGeom prst="rect">
            <a:avLst/>
          </a:prstGeom>
          <a:noFill/>
        </p:spPr>
        <p:txBody>
          <a:bodyPr wrap="square" lIns="27432" tIns="13716" rIns="27432">
            <a:spAutoFit/>
          </a:bodyPr>
          <a:lstStyle/>
          <a:p>
            <a:pPr>
              <a:defRPr sz="1600" b="0">
                <a:solidFill>
                  <a:srgbClr val="2A3343"/>
                </a:solidFill>
                <a:latin typeface="Aptos"/>
              </a:defRPr>
            </a:pPr>
            <a:r>
              <a:rPr sz="1200"/>
              <a:t>Understand club culture, norms and values</a:t>
            </a:r>
          </a:p>
        </p:txBody>
      </p:sp>
      <p:sp>
        <p:nvSpPr>
          <p:cNvPr id="12" name="Rounded Rectangle 11"/>
          <p:cNvSpPr/>
          <p:nvPr/>
        </p:nvSpPr>
        <p:spPr>
          <a:xfrm>
            <a:off x="3387852" y="2311146"/>
            <a:ext cx="2674620" cy="127558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3" name="Rectangle 12"/>
          <p:cNvSpPr/>
          <p:nvPr/>
        </p:nvSpPr>
        <p:spPr>
          <a:xfrm>
            <a:off x="3387852" y="2311146"/>
            <a:ext cx="68580" cy="1275588"/>
          </a:xfrm>
          <a:prstGeom prst="rect">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3538728" y="2427732"/>
            <a:ext cx="2400300" cy="279307"/>
          </a:xfrm>
          <a:prstGeom prst="rect">
            <a:avLst/>
          </a:prstGeom>
          <a:noFill/>
        </p:spPr>
        <p:txBody>
          <a:bodyPr wrap="square" lIns="27432" tIns="13716" rIns="27432">
            <a:spAutoFit/>
          </a:bodyPr>
          <a:lstStyle/>
          <a:p>
            <a:pPr>
              <a:defRPr sz="1900" b="1">
                <a:solidFill>
                  <a:srgbClr val="00839F"/>
                </a:solidFill>
                <a:latin typeface="Aptos"/>
              </a:defRPr>
            </a:pPr>
            <a:r>
              <a:rPr sz="1425"/>
              <a:t>EDUCATIONAL</a:t>
            </a:r>
          </a:p>
        </p:txBody>
      </p:sp>
      <p:sp>
        <p:nvSpPr>
          <p:cNvPr id="15" name="TextBox 14"/>
          <p:cNvSpPr txBox="1"/>
          <p:nvPr/>
        </p:nvSpPr>
        <p:spPr>
          <a:xfrm>
            <a:off x="3538728" y="2798064"/>
            <a:ext cx="2386584" cy="429348"/>
          </a:xfrm>
          <a:prstGeom prst="rect">
            <a:avLst/>
          </a:prstGeom>
          <a:noFill/>
        </p:spPr>
        <p:txBody>
          <a:bodyPr wrap="square" lIns="27432" tIns="13716" rIns="27432">
            <a:spAutoFit/>
          </a:bodyPr>
          <a:lstStyle/>
          <a:p>
            <a:pPr>
              <a:defRPr sz="1600" b="0">
                <a:solidFill>
                  <a:srgbClr val="2A3343"/>
                </a:solidFill>
                <a:latin typeface="Aptos"/>
              </a:defRPr>
            </a:pPr>
            <a:r>
              <a:rPr sz="1200"/>
              <a:t>Keep members informed about the club and governance</a:t>
            </a:r>
          </a:p>
        </p:txBody>
      </p:sp>
      <p:sp>
        <p:nvSpPr>
          <p:cNvPr id="16" name="Rounded Rectangle 15"/>
          <p:cNvSpPr/>
          <p:nvPr/>
        </p:nvSpPr>
        <p:spPr>
          <a:xfrm>
            <a:off x="6261354" y="2311146"/>
            <a:ext cx="2674620" cy="127558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7" name="Rectangle 16"/>
          <p:cNvSpPr/>
          <p:nvPr/>
        </p:nvSpPr>
        <p:spPr>
          <a:xfrm>
            <a:off x="6261354" y="2311146"/>
            <a:ext cx="68580" cy="1275588"/>
          </a:xfrm>
          <a:prstGeom prst="rect">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8" name="TextBox 17"/>
          <p:cNvSpPr txBox="1"/>
          <p:nvPr/>
        </p:nvSpPr>
        <p:spPr>
          <a:xfrm>
            <a:off x="6412230" y="2427732"/>
            <a:ext cx="2400300" cy="279307"/>
          </a:xfrm>
          <a:prstGeom prst="rect">
            <a:avLst/>
          </a:prstGeom>
          <a:noFill/>
        </p:spPr>
        <p:txBody>
          <a:bodyPr wrap="square" lIns="27432" tIns="13716" rIns="27432">
            <a:spAutoFit/>
          </a:bodyPr>
          <a:lstStyle/>
          <a:p>
            <a:pPr>
              <a:defRPr sz="1900" b="1">
                <a:solidFill>
                  <a:srgbClr val="DF7638"/>
                </a:solidFill>
                <a:latin typeface="Aptos"/>
              </a:defRPr>
            </a:pPr>
            <a:r>
              <a:rPr sz="1425"/>
              <a:t>INTERPERSONAL</a:t>
            </a:r>
          </a:p>
        </p:txBody>
      </p:sp>
      <p:sp>
        <p:nvSpPr>
          <p:cNvPr id="19" name="TextBox 18"/>
          <p:cNvSpPr txBox="1"/>
          <p:nvPr/>
        </p:nvSpPr>
        <p:spPr>
          <a:xfrm>
            <a:off x="6412230" y="2798065"/>
            <a:ext cx="2386584" cy="429348"/>
          </a:xfrm>
          <a:prstGeom prst="rect">
            <a:avLst/>
          </a:prstGeom>
          <a:noFill/>
        </p:spPr>
        <p:txBody>
          <a:bodyPr wrap="square" lIns="27432" tIns="13716" rIns="27432">
            <a:spAutoFit/>
          </a:bodyPr>
          <a:lstStyle/>
          <a:p>
            <a:pPr>
              <a:defRPr sz="1600" b="0">
                <a:solidFill>
                  <a:srgbClr val="2A3343"/>
                </a:solidFill>
                <a:latin typeface="Aptos"/>
              </a:defRPr>
            </a:pPr>
            <a:r>
              <a:rPr sz="1200"/>
              <a:t>Build relationships and a sense of team</a:t>
            </a:r>
          </a:p>
        </p:txBody>
      </p:sp>
      <p:sp>
        <p:nvSpPr>
          <p:cNvPr id="20" name="Rounded Rectangle 19"/>
          <p:cNvSpPr/>
          <p:nvPr/>
        </p:nvSpPr>
        <p:spPr>
          <a:xfrm>
            <a:off x="514350" y="3806190"/>
            <a:ext cx="2674620" cy="127558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1" name="Rectangle 20"/>
          <p:cNvSpPr/>
          <p:nvPr/>
        </p:nvSpPr>
        <p:spPr>
          <a:xfrm>
            <a:off x="514350" y="3806190"/>
            <a:ext cx="68580" cy="127558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2" name="TextBox 21"/>
          <p:cNvSpPr txBox="1"/>
          <p:nvPr/>
        </p:nvSpPr>
        <p:spPr>
          <a:xfrm>
            <a:off x="665226" y="3922776"/>
            <a:ext cx="2400300" cy="279307"/>
          </a:xfrm>
          <a:prstGeom prst="rect">
            <a:avLst/>
          </a:prstGeom>
          <a:noFill/>
        </p:spPr>
        <p:txBody>
          <a:bodyPr wrap="square" lIns="27432" tIns="13716" rIns="27432">
            <a:spAutoFit/>
          </a:bodyPr>
          <a:lstStyle/>
          <a:p>
            <a:pPr>
              <a:defRPr sz="1900" b="1">
                <a:solidFill>
                  <a:srgbClr val="0033A0"/>
                </a:solidFill>
                <a:latin typeface="Aptos"/>
              </a:defRPr>
            </a:pPr>
            <a:r>
              <a:rPr sz="1425"/>
              <a:t>ANALYTICAL</a:t>
            </a:r>
          </a:p>
        </p:txBody>
      </p:sp>
      <p:sp>
        <p:nvSpPr>
          <p:cNvPr id="23" name="TextBox 22"/>
          <p:cNvSpPr txBox="1"/>
          <p:nvPr/>
        </p:nvSpPr>
        <p:spPr>
          <a:xfrm>
            <a:off x="665226" y="4293109"/>
            <a:ext cx="2386584" cy="429348"/>
          </a:xfrm>
          <a:prstGeom prst="rect">
            <a:avLst/>
          </a:prstGeom>
          <a:noFill/>
        </p:spPr>
        <p:txBody>
          <a:bodyPr wrap="square" lIns="27432" tIns="13716" rIns="27432">
            <a:spAutoFit/>
          </a:bodyPr>
          <a:lstStyle/>
          <a:p>
            <a:pPr>
              <a:defRPr sz="1600" b="0">
                <a:solidFill>
                  <a:srgbClr val="2A3343"/>
                </a:solidFill>
                <a:latin typeface="Aptos"/>
              </a:defRPr>
            </a:pPr>
            <a:r>
              <a:rPr sz="1200"/>
              <a:t>Consider complexity and multiple perspectives</a:t>
            </a:r>
          </a:p>
        </p:txBody>
      </p:sp>
      <p:sp>
        <p:nvSpPr>
          <p:cNvPr id="24" name="Rounded Rectangle 23"/>
          <p:cNvSpPr/>
          <p:nvPr/>
        </p:nvSpPr>
        <p:spPr>
          <a:xfrm>
            <a:off x="3387852" y="3806190"/>
            <a:ext cx="2674620" cy="127558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5" name="Rectangle 24"/>
          <p:cNvSpPr/>
          <p:nvPr/>
        </p:nvSpPr>
        <p:spPr>
          <a:xfrm>
            <a:off x="3387852" y="3806190"/>
            <a:ext cx="68580" cy="1275588"/>
          </a:xfrm>
          <a:prstGeom prst="rect">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6" name="TextBox 25"/>
          <p:cNvSpPr txBox="1"/>
          <p:nvPr/>
        </p:nvSpPr>
        <p:spPr>
          <a:xfrm>
            <a:off x="3538728" y="3922776"/>
            <a:ext cx="2400300" cy="279307"/>
          </a:xfrm>
          <a:prstGeom prst="rect">
            <a:avLst/>
          </a:prstGeom>
          <a:noFill/>
        </p:spPr>
        <p:txBody>
          <a:bodyPr wrap="square" lIns="27432" tIns="13716" rIns="27432">
            <a:spAutoFit/>
          </a:bodyPr>
          <a:lstStyle/>
          <a:p>
            <a:pPr>
              <a:defRPr sz="1900" b="1">
                <a:solidFill>
                  <a:srgbClr val="00839F"/>
                </a:solidFill>
                <a:latin typeface="Aptos"/>
              </a:defRPr>
            </a:pPr>
            <a:r>
              <a:rPr sz="1425"/>
              <a:t>POLITICAL</a:t>
            </a:r>
          </a:p>
        </p:txBody>
      </p:sp>
      <p:sp>
        <p:nvSpPr>
          <p:cNvPr id="27" name="TextBox 26"/>
          <p:cNvSpPr txBox="1"/>
          <p:nvPr/>
        </p:nvSpPr>
        <p:spPr>
          <a:xfrm>
            <a:off x="3538728" y="4293109"/>
            <a:ext cx="2386584" cy="429348"/>
          </a:xfrm>
          <a:prstGeom prst="rect">
            <a:avLst/>
          </a:prstGeom>
          <a:noFill/>
        </p:spPr>
        <p:txBody>
          <a:bodyPr wrap="square" lIns="27432" tIns="13716" rIns="27432">
            <a:spAutoFit/>
          </a:bodyPr>
          <a:lstStyle/>
          <a:p>
            <a:pPr>
              <a:defRPr sz="1600" b="0">
                <a:solidFill>
                  <a:srgbClr val="2A3343"/>
                </a:solidFill>
                <a:latin typeface="Aptos"/>
              </a:defRPr>
            </a:pPr>
            <a:r>
              <a:rPr sz="1200"/>
              <a:t>Maintain healthy community relationships</a:t>
            </a:r>
          </a:p>
        </p:txBody>
      </p:sp>
      <p:sp>
        <p:nvSpPr>
          <p:cNvPr id="28" name="Rounded Rectangle 27"/>
          <p:cNvSpPr/>
          <p:nvPr/>
        </p:nvSpPr>
        <p:spPr>
          <a:xfrm>
            <a:off x="6261354" y="3806190"/>
            <a:ext cx="2674620" cy="127558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9" name="Rectangle 28"/>
          <p:cNvSpPr/>
          <p:nvPr/>
        </p:nvSpPr>
        <p:spPr>
          <a:xfrm>
            <a:off x="6261354" y="3806190"/>
            <a:ext cx="68580" cy="1275588"/>
          </a:xfrm>
          <a:prstGeom prst="rect">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0" name="TextBox 29"/>
          <p:cNvSpPr txBox="1"/>
          <p:nvPr/>
        </p:nvSpPr>
        <p:spPr>
          <a:xfrm>
            <a:off x="6412230" y="3922776"/>
            <a:ext cx="2400300" cy="279307"/>
          </a:xfrm>
          <a:prstGeom prst="rect">
            <a:avLst/>
          </a:prstGeom>
          <a:noFill/>
        </p:spPr>
        <p:txBody>
          <a:bodyPr wrap="square" lIns="27432" tIns="13716" rIns="27432">
            <a:spAutoFit/>
          </a:bodyPr>
          <a:lstStyle/>
          <a:p>
            <a:pPr>
              <a:defRPr sz="1900" b="1">
                <a:solidFill>
                  <a:srgbClr val="DF7638"/>
                </a:solidFill>
                <a:latin typeface="Aptos"/>
              </a:defRPr>
            </a:pPr>
            <a:r>
              <a:rPr sz="1425"/>
              <a:t>STRATEGIC</a:t>
            </a:r>
          </a:p>
        </p:txBody>
      </p:sp>
      <p:sp>
        <p:nvSpPr>
          <p:cNvPr id="31" name="TextBox 30"/>
          <p:cNvSpPr txBox="1"/>
          <p:nvPr/>
        </p:nvSpPr>
        <p:spPr>
          <a:xfrm>
            <a:off x="6412230" y="4293109"/>
            <a:ext cx="2386584" cy="429348"/>
          </a:xfrm>
          <a:prstGeom prst="rect">
            <a:avLst/>
          </a:prstGeom>
          <a:noFill/>
        </p:spPr>
        <p:txBody>
          <a:bodyPr wrap="square" lIns="27432" tIns="13716" rIns="27432">
            <a:spAutoFit/>
          </a:bodyPr>
          <a:lstStyle/>
          <a:p>
            <a:pPr>
              <a:defRPr sz="1600" b="0">
                <a:solidFill>
                  <a:srgbClr val="2A3343"/>
                </a:solidFill>
                <a:latin typeface="Aptos"/>
              </a:defRPr>
            </a:pPr>
            <a:r>
              <a:rPr sz="1200"/>
              <a:t>Shape direction and plan for the future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543800" cy="383182"/>
          </a:xfrm>
          <a:prstGeom prst="rect">
            <a:avLst/>
          </a:prstGeom>
          <a:noFill/>
        </p:spPr>
        <p:txBody>
          <a:bodyPr wrap="square" lIns="27432" tIns="13716" rIns="27432">
            <a:spAutoFit/>
          </a:bodyPr>
          <a:lstStyle/>
          <a:p>
            <a:pPr>
              <a:defRPr sz="2800" b="1">
                <a:solidFill>
                  <a:srgbClr val="1A2C52"/>
                </a:solidFill>
                <a:latin typeface="Aptos"/>
              </a:defRPr>
            </a:pPr>
            <a:r>
              <a:rPr sz="2100"/>
              <a:t>What Effective Board &amp; Committee Teamwork Looks Like</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14 / 22</a:t>
            </a:r>
          </a:p>
        </p:txBody>
      </p:sp>
      <p:sp>
        <p:nvSpPr>
          <p:cNvPr id="8" name="Rounded Rectangle 7"/>
          <p:cNvSpPr/>
          <p:nvPr/>
        </p:nvSpPr>
        <p:spPr>
          <a:xfrm>
            <a:off x="500634" y="2263139"/>
            <a:ext cx="3977640" cy="322326"/>
          </a:xfrm>
          <a:prstGeom prst="roundRect">
            <a:avLst>
              <a:gd name="adj" fmla="val 12000"/>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9" name="TextBox 8"/>
          <p:cNvSpPr txBox="1"/>
          <p:nvPr/>
        </p:nvSpPr>
        <p:spPr>
          <a:xfrm>
            <a:off x="603504" y="2338578"/>
            <a:ext cx="3758184" cy="233141"/>
          </a:xfrm>
          <a:prstGeom prst="rect">
            <a:avLst/>
          </a:prstGeom>
          <a:noFill/>
        </p:spPr>
        <p:txBody>
          <a:bodyPr wrap="square" lIns="27432" tIns="13716" rIns="27432">
            <a:spAutoFit/>
          </a:bodyPr>
          <a:lstStyle/>
          <a:p>
            <a:pPr>
              <a:defRPr sz="1500" b="1">
                <a:solidFill>
                  <a:srgbClr val="FFFFFF"/>
                </a:solidFill>
                <a:latin typeface="Aptos"/>
              </a:defRPr>
            </a:pPr>
            <a:r>
              <a:rPr sz="1125"/>
              <a:t>PARTICIPATION &amp; CONTRIBUTION</a:t>
            </a:r>
          </a:p>
        </p:txBody>
      </p:sp>
      <p:sp>
        <p:nvSpPr>
          <p:cNvPr id="10" name="Rounded Rectangle 9"/>
          <p:cNvSpPr/>
          <p:nvPr/>
        </p:nvSpPr>
        <p:spPr>
          <a:xfrm>
            <a:off x="500634" y="2681478"/>
            <a:ext cx="3977640" cy="28117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TextBox 10"/>
          <p:cNvSpPr txBox="1"/>
          <p:nvPr/>
        </p:nvSpPr>
        <p:spPr>
          <a:xfrm>
            <a:off x="582930" y="2736342"/>
            <a:ext cx="212598" cy="221599"/>
          </a:xfrm>
          <a:prstGeom prst="rect">
            <a:avLst/>
          </a:prstGeom>
          <a:noFill/>
        </p:spPr>
        <p:txBody>
          <a:bodyPr wrap="square" lIns="27432" tIns="13716" rIns="27432">
            <a:spAutoFit/>
          </a:bodyPr>
          <a:lstStyle/>
          <a:p>
            <a:pPr>
              <a:defRPr sz="1400" b="1">
                <a:solidFill>
                  <a:srgbClr val="0033A0"/>
                </a:solidFill>
                <a:latin typeface="Aptos"/>
              </a:defRPr>
            </a:pPr>
            <a:r>
              <a:rPr sz="1050"/>
              <a:t>✓</a:t>
            </a:r>
          </a:p>
        </p:txBody>
      </p:sp>
      <p:sp>
        <p:nvSpPr>
          <p:cNvPr id="12" name="TextBox 11"/>
          <p:cNvSpPr txBox="1"/>
          <p:nvPr/>
        </p:nvSpPr>
        <p:spPr>
          <a:xfrm>
            <a:off x="829818" y="2712339"/>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Attend meetings regularly</a:t>
            </a:r>
          </a:p>
        </p:txBody>
      </p:sp>
      <p:sp>
        <p:nvSpPr>
          <p:cNvPr id="13" name="Rounded Rectangle 12"/>
          <p:cNvSpPr/>
          <p:nvPr/>
        </p:nvSpPr>
        <p:spPr>
          <a:xfrm>
            <a:off x="500634" y="3010662"/>
            <a:ext cx="3977640" cy="281178"/>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582930" y="3065526"/>
            <a:ext cx="212598" cy="221599"/>
          </a:xfrm>
          <a:prstGeom prst="rect">
            <a:avLst/>
          </a:prstGeom>
          <a:noFill/>
        </p:spPr>
        <p:txBody>
          <a:bodyPr wrap="square" lIns="27432" tIns="13716" rIns="27432">
            <a:spAutoFit/>
          </a:bodyPr>
          <a:lstStyle/>
          <a:p>
            <a:pPr>
              <a:defRPr sz="1400" b="1">
                <a:solidFill>
                  <a:srgbClr val="0033A0"/>
                </a:solidFill>
                <a:latin typeface="Aptos"/>
              </a:defRPr>
            </a:pPr>
            <a:r>
              <a:rPr sz="1050"/>
              <a:t>✓</a:t>
            </a:r>
          </a:p>
        </p:txBody>
      </p:sp>
      <p:sp>
        <p:nvSpPr>
          <p:cNvPr id="15" name="TextBox 14"/>
          <p:cNvSpPr txBox="1"/>
          <p:nvPr/>
        </p:nvSpPr>
        <p:spPr>
          <a:xfrm>
            <a:off x="829818" y="3041523"/>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Be willing to serve on committees</a:t>
            </a:r>
          </a:p>
        </p:txBody>
      </p:sp>
      <p:sp>
        <p:nvSpPr>
          <p:cNvPr id="16" name="Rounded Rectangle 15"/>
          <p:cNvSpPr/>
          <p:nvPr/>
        </p:nvSpPr>
        <p:spPr>
          <a:xfrm>
            <a:off x="500634" y="3339846"/>
            <a:ext cx="3977640" cy="28117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7" name="TextBox 16"/>
          <p:cNvSpPr txBox="1"/>
          <p:nvPr/>
        </p:nvSpPr>
        <p:spPr>
          <a:xfrm>
            <a:off x="582930" y="3394710"/>
            <a:ext cx="212598" cy="221599"/>
          </a:xfrm>
          <a:prstGeom prst="rect">
            <a:avLst/>
          </a:prstGeom>
          <a:noFill/>
        </p:spPr>
        <p:txBody>
          <a:bodyPr wrap="square" lIns="27432" tIns="13716" rIns="27432">
            <a:spAutoFit/>
          </a:bodyPr>
          <a:lstStyle/>
          <a:p>
            <a:pPr>
              <a:defRPr sz="1400" b="1">
                <a:solidFill>
                  <a:srgbClr val="0033A0"/>
                </a:solidFill>
                <a:latin typeface="Aptos"/>
              </a:defRPr>
            </a:pPr>
            <a:r>
              <a:rPr sz="1050"/>
              <a:t>✓</a:t>
            </a:r>
          </a:p>
        </p:txBody>
      </p:sp>
      <p:sp>
        <p:nvSpPr>
          <p:cNvPr id="18" name="TextBox 17"/>
          <p:cNvSpPr txBox="1"/>
          <p:nvPr/>
        </p:nvSpPr>
        <p:spPr>
          <a:xfrm>
            <a:off x="829818" y="3370707"/>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Speak up during the meeting, not after the decision</a:t>
            </a:r>
          </a:p>
        </p:txBody>
      </p:sp>
      <p:sp>
        <p:nvSpPr>
          <p:cNvPr id="19" name="Rounded Rectangle 18"/>
          <p:cNvSpPr/>
          <p:nvPr/>
        </p:nvSpPr>
        <p:spPr>
          <a:xfrm>
            <a:off x="500634" y="3669029"/>
            <a:ext cx="3977640" cy="281178"/>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TextBox 19"/>
          <p:cNvSpPr txBox="1"/>
          <p:nvPr/>
        </p:nvSpPr>
        <p:spPr>
          <a:xfrm>
            <a:off x="582930" y="3723893"/>
            <a:ext cx="212598" cy="221599"/>
          </a:xfrm>
          <a:prstGeom prst="rect">
            <a:avLst/>
          </a:prstGeom>
          <a:noFill/>
        </p:spPr>
        <p:txBody>
          <a:bodyPr wrap="square" lIns="27432" tIns="13716" rIns="27432">
            <a:spAutoFit/>
          </a:bodyPr>
          <a:lstStyle/>
          <a:p>
            <a:pPr>
              <a:defRPr sz="1400" b="1">
                <a:solidFill>
                  <a:srgbClr val="0033A0"/>
                </a:solidFill>
                <a:latin typeface="Aptos"/>
              </a:defRPr>
            </a:pPr>
            <a:r>
              <a:rPr sz="1050"/>
              <a:t>✓</a:t>
            </a:r>
          </a:p>
        </p:txBody>
      </p:sp>
      <p:sp>
        <p:nvSpPr>
          <p:cNvPr id="21" name="TextBox 20"/>
          <p:cNvSpPr txBox="1"/>
          <p:nvPr/>
        </p:nvSpPr>
        <p:spPr>
          <a:xfrm>
            <a:off x="829818" y="3699890"/>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Keep comments relevant</a:t>
            </a:r>
          </a:p>
        </p:txBody>
      </p:sp>
      <p:sp>
        <p:nvSpPr>
          <p:cNvPr id="22" name="Rounded Rectangle 21"/>
          <p:cNvSpPr/>
          <p:nvPr/>
        </p:nvSpPr>
        <p:spPr>
          <a:xfrm>
            <a:off x="500634" y="3998214"/>
            <a:ext cx="3977640" cy="28117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3" name="TextBox 22"/>
          <p:cNvSpPr txBox="1"/>
          <p:nvPr/>
        </p:nvSpPr>
        <p:spPr>
          <a:xfrm>
            <a:off x="582930" y="4053078"/>
            <a:ext cx="212598" cy="221599"/>
          </a:xfrm>
          <a:prstGeom prst="rect">
            <a:avLst/>
          </a:prstGeom>
          <a:noFill/>
        </p:spPr>
        <p:txBody>
          <a:bodyPr wrap="square" lIns="27432" tIns="13716" rIns="27432">
            <a:spAutoFit/>
          </a:bodyPr>
          <a:lstStyle/>
          <a:p>
            <a:pPr>
              <a:defRPr sz="1400" b="1">
                <a:solidFill>
                  <a:srgbClr val="0033A0"/>
                </a:solidFill>
                <a:latin typeface="Aptos"/>
              </a:defRPr>
            </a:pPr>
            <a:r>
              <a:rPr sz="1050"/>
              <a:t>✓</a:t>
            </a:r>
          </a:p>
        </p:txBody>
      </p:sp>
      <p:sp>
        <p:nvSpPr>
          <p:cNvPr id="24" name="TextBox 23"/>
          <p:cNvSpPr txBox="1"/>
          <p:nvPr/>
        </p:nvSpPr>
        <p:spPr>
          <a:xfrm>
            <a:off x="829818" y="4029075"/>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Ask for others’ opinions</a:t>
            </a:r>
          </a:p>
        </p:txBody>
      </p:sp>
      <p:sp>
        <p:nvSpPr>
          <p:cNvPr id="25" name="Rounded Rectangle 24"/>
          <p:cNvSpPr/>
          <p:nvPr/>
        </p:nvSpPr>
        <p:spPr>
          <a:xfrm>
            <a:off x="500634" y="4327398"/>
            <a:ext cx="3977640" cy="281178"/>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6" name="TextBox 25"/>
          <p:cNvSpPr txBox="1"/>
          <p:nvPr/>
        </p:nvSpPr>
        <p:spPr>
          <a:xfrm>
            <a:off x="582930" y="4382262"/>
            <a:ext cx="212598" cy="221599"/>
          </a:xfrm>
          <a:prstGeom prst="rect">
            <a:avLst/>
          </a:prstGeom>
          <a:noFill/>
        </p:spPr>
        <p:txBody>
          <a:bodyPr wrap="square" lIns="27432" tIns="13716" rIns="27432">
            <a:spAutoFit/>
          </a:bodyPr>
          <a:lstStyle/>
          <a:p>
            <a:pPr>
              <a:defRPr sz="1400" b="1">
                <a:solidFill>
                  <a:srgbClr val="0033A0"/>
                </a:solidFill>
                <a:latin typeface="Aptos"/>
              </a:defRPr>
            </a:pPr>
            <a:r>
              <a:rPr sz="1050"/>
              <a:t>✓</a:t>
            </a:r>
          </a:p>
        </p:txBody>
      </p:sp>
      <p:sp>
        <p:nvSpPr>
          <p:cNvPr id="27" name="TextBox 26"/>
          <p:cNvSpPr txBox="1"/>
          <p:nvPr/>
        </p:nvSpPr>
        <p:spPr>
          <a:xfrm>
            <a:off x="829818" y="4358259"/>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Understand how to compromise</a:t>
            </a:r>
          </a:p>
        </p:txBody>
      </p:sp>
      <p:sp>
        <p:nvSpPr>
          <p:cNvPr id="28" name="Rounded Rectangle 27"/>
          <p:cNvSpPr/>
          <p:nvPr/>
        </p:nvSpPr>
        <p:spPr>
          <a:xfrm>
            <a:off x="500634" y="4656582"/>
            <a:ext cx="3977640" cy="28117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9" name="TextBox 28"/>
          <p:cNvSpPr txBox="1"/>
          <p:nvPr/>
        </p:nvSpPr>
        <p:spPr>
          <a:xfrm>
            <a:off x="582930" y="4711446"/>
            <a:ext cx="212598" cy="221599"/>
          </a:xfrm>
          <a:prstGeom prst="rect">
            <a:avLst/>
          </a:prstGeom>
          <a:noFill/>
        </p:spPr>
        <p:txBody>
          <a:bodyPr wrap="square" lIns="27432" tIns="13716" rIns="27432">
            <a:spAutoFit/>
          </a:bodyPr>
          <a:lstStyle/>
          <a:p>
            <a:pPr>
              <a:defRPr sz="1400" b="1">
                <a:solidFill>
                  <a:srgbClr val="0033A0"/>
                </a:solidFill>
                <a:latin typeface="Aptos"/>
              </a:defRPr>
            </a:pPr>
            <a:r>
              <a:rPr sz="1050"/>
              <a:t>✓</a:t>
            </a:r>
          </a:p>
        </p:txBody>
      </p:sp>
      <p:sp>
        <p:nvSpPr>
          <p:cNvPr id="30" name="TextBox 29"/>
          <p:cNvSpPr txBox="1"/>
          <p:nvPr/>
        </p:nvSpPr>
        <p:spPr>
          <a:xfrm>
            <a:off x="829818" y="4687443"/>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Give praise when due</a:t>
            </a:r>
          </a:p>
        </p:txBody>
      </p:sp>
      <p:sp>
        <p:nvSpPr>
          <p:cNvPr id="31" name="Rounded Rectangle 30"/>
          <p:cNvSpPr/>
          <p:nvPr/>
        </p:nvSpPr>
        <p:spPr>
          <a:xfrm>
            <a:off x="500634" y="4985766"/>
            <a:ext cx="3977640" cy="281178"/>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2" name="TextBox 31"/>
          <p:cNvSpPr txBox="1"/>
          <p:nvPr/>
        </p:nvSpPr>
        <p:spPr>
          <a:xfrm>
            <a:off x="582930" y="5040630"/>
            <a:ext cx="212598" cy="221599"/>
          </a:xfrm>
          <a:prstGeom prst="rect">
            <a:avLst/>
          </a:prstGeom>
          <a:noFill/>
        </p:spPr>
        <p:txBody>
          <a:bodyPr wrap="square" lIns="27432" tIns="13716" rIns="27432">
            <a:spAutoFit/>
          </a:bodyPr>
          <a:lstStyle/>
          <a:p>
            <a:pPr>
              <a:defRPr sz="1400" b="1">
                <a:solidFill>
                  <a:srgbClr val="0033A0"/>
                </a:solidFill>
                <a:latin typeface="Aptos"/>
              </a:defRPr>
            </a:pPr>
            <a:r>
              <a:rPr sz="1050"/>
              <a:t>✓</a:t>
            </a:r>
          </a:p>
        </p:txBody>
      </p:sp>
      <p:sp>
        <p:nvSpPr>
          <p:cNvPr id="33" name="TextBox 32"/>
          <p:cNvSpPr txBox="1"/>
          <p:nvPr/>
        </p:nvSpPr>
        <p:spPr>
          <a:xfrm>
            <a:off x="829818" y="5016627"/>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Accept the majority vote on motions</a:t>
            </a:r>
          </a:p>
        </p:txBody>
      </p:sp>
      <p:sp>
        <p:nvSpPr>
          <p:cNvPr id="34" name="Rounded Rectangle 33"/>
          <p:cNvSpPr/>
          <p:nvPr/>
        </p:nvSpPr>
        <p:spPr>
          <a:xfrm>
            <a:off x="4649724" y="2263139"/>
            <a:ext cx="3977640" cy="322326"/>
          </a:xfrm>
          <a:prstGeom prst="roundRect">
            <a:avLst>
              <a:gd name="adj" fmla="val 12000"/>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5" name="TextBox 34"/>
          <p:cNvSpPr txBox="1"/>
          <p:nvPr/>
        </p:nvSpPr>
        <p:spPr>
          <a:xfrm>
            <a:off x="4752594" y="2338578"/>
            <a:ext cx="3758184" cy="233141"/>
          </a:xfrm>
          <a:prstGeom prst="rect">
            <a:avLst/>
          </a:prstGeom>
          <a:noFill/>
        </p:spPr>
        <p:txBody>
          <a:bodyPr wrap="square" lIns="27432" tIns="13716" rIns="27432">
            <a:spAutoFit/>
          </a:bodyPr>
          <a:lstStyle/>
          <a:p>
            <a:pPr>
              <a:defRPr sz="1500" b="1">
                <a:solidFill>
                  <a:srgbClr val="FFFFFF"/>
                </a:solidFill>
                <a:latin typeface="Aptos"/>
              </a:defRPr>
            </a:pPr>
            <a:r>
              <a:rPr sz="1125"/>
              <a:t>PREPARATION &amp; COLLABORATION</a:t>
            </a:r>
          </a:p>
        </p:txBody>
      </p:sp>
      <p:sp>
        <p:nvSpPr>
          <p:cNvPr id="36" name="Rounded Rectangle 35"/>
          <p:cNvSpPr/>
          <p:nvPr/>
        </p:nvSpPr>
        <p:spPr>
          <a:xfrm>
            <a:off x="4649724" y="2681478"/>
            <a:ext cx="3977640" cy="28117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7" name="TextBox 36"/>
          <p:cNvSpPr txBox="1"/>
          <p:nvPr/>
        </p:nvSpPr>
        <p:spPr>
          <a:xfrm>
            <a:off x="4732020" y="2736342"/>
            <a:ext cx="212598" cy="221599"/>
          </a:xfrm>
          <a:prstGeom prst="rect">
            <a:avLst/>
          </a:prstGeom>
          <a:noFill/>
        </p:spPr>
        <p:txBody>
          <a:bodyPr wrap="square" lIns="27432" tIns="13716" rIns="27432">
            <a:spAutoFit/>
          </a:bodyPr>
          <a:lstStyle/>
          <a:p>
            <a:pPr>
              <a:defRPr sz="1400" b="1">
                <a:solidFill>
                  <a:srgbClr val="00839F"/>
                </a:solidFill>
                <a:latin typeface="Aptos"/>
              </a:defRPr>
            </a:pPr>
            <a:r>
              <a:rPr sz="1050"/>
              <a:t>✓</a:t>
            </a:r>
          </a:p>
        </p:txBody>
      </p:sp>
      <p:sp>
        <p:nvSpPr>
          <p:cNvPr id="38" name="TextBox 37"/>
          <p:cNvSpPr txBox="1"/>
          <p:nvPr/>
        </p:nvSpPr>
        <p:spPr>
          <a:xfrm>
            <a:off x="4978908" y="2712339"/>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Read background material and minutes</a:t>
            </a:r>
          </a:p>
        </p:txBody>
      </p:sp>
      <p:sp>
        <p:nvSpPr>
          <p:cNvPr id="39" name="Rounded Rectangle 38"/>
          <p:cNvSpPr/>
          <p:nvPr/>
        </p:nvSpPr>
        <p:spPr>
          <a:xfrm>
            <a:off x="4649724" y="3010662"/>
            <a:ext cx="3977640" cy="281178"/>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0" name="TextBox 39"/>
          <p:cNvSpPr txBox="1"/>
          <p:nvPr/>
        </p:nvSpPr>
        <p:spPr>
          <a:xfrm>
            <a:off x="4732020" y="3065526"/>
            <a:ext cx="212598" cy="221599"/>
          </a:xfrm>
          <a:prstGeom prst="rect">
            <a:avLst/>
          </a:prstGeom>
          <a:noFill/>
        </p:spPr>
        <p:txBody>
          <a:bodyPr wrap="square" lIns="27432" tIns="13716" rIns="27432">
            <a:spAutoFit/>
          </a:bodyPr>
          <a:lstStyle/>
          <a:p>
            <a:pPr>
              <a:defRPr sz="1400" b="1">
                <a:solidFill>
                  <a:srgbClr val="00839F"/>
                </a:solidFill>
                <a:latin typeface="Aptos"/>
              </a:defRPr>
            </a:pPr>
            <a:r>
              <a:rPr sz="1050"/>
              <a:t>✓</a:t>
            </a:r>
          </a:p>
        </p:txBody>
      </p:sp>
      <p:sp>
        <p:nvSpPr>
          <p:cNvPr id="41" name="TextBox 40"/>
          <p:cNvSpPr txBox="1"/>
          <p:nvPr/>
        </p:nvSpPr>
        <p:spPr>
          <a:xfrm>
            <a:off x="4978908" y="3041523"/>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Organize thoughts before presenting</a:t>
            </a:r>
          </a:p>
        </p:txBody>
      </p:sp>
      <p:sp>
        <p:nvSpPr>
          <p:cNvPr id="42" name="Rounded Rectangle 41"/>
          <p:cNvSpPr/>
          <p:nvPr/>
        </p:nvSpPr>
        <p:spPr>
          <a:xfrm>
            <a:off x="4649724" y="3339846"/>
            <a:ext cx="3977640" cy="28117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3" name="TextBox 42"/>
          <p:cNvSpPr txBox="1"/>
          <p:nvPr/>
        </p:nvSpPr>
        <p:spPr>
          <a:xfrm>
            <a:off x="4732020" y="3394710"/>
            <a:ext cx="212598" cy="221599"/>
          </a:xfrm>
          <a:prstGeom prst="rect">
            <a:avLst/>
          </a:prstGeom>
          <a:noFill/>
        </p:spPr>
        <p:txBody>
          <a:bodyPr wrap="square" lIns="27432" tIns="13716" rIns="27432">
            <a:spAutoFit/>
          </a:bodyPr>
          <a:lstStyle/>
          <a:p>
            <a:pPr>
              <a:defRPr sz="1400" b="1">
                <a:solidFill>
                  <a:srgbClr val="00839F"/>
                </a:solidFill>
                <a:latin typeface="Aptos"/>
              </a:defRPr>
            </a:pPr>
            <a:r>
              <a:rPr sz="1050"/>
              <a:t>✓</a:t>
            </a:r>
          </a:p>
        </p:txBody>
      </p:sp>
      <p:sp>
        <p:nvSpPr>
          <p:cNvPr id="44" name="TextBox 43"/>
          <p:cNvSpPr txBox="1"/>
          <p:nvPr/>
        </p:nvSpPr>
        <p:spPr>
          <a:xfrm>
            <a:off x="4978908" y="3370707"/>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Listen when others speak</a:t>
            </a:r>
          </a:p>
        </p:txBody>
      </p:sp>
      <p:sp>
        <p:nvSpPr>
          <p:cNvPr id="45" name="Rounded Rectangle 44"/>
          <p:cNvSpPr/>
          <p:nvPr/>
        </p:nvSpPr>
        <p:spPr>
          <a:xfrm>
            <a:off x="4649724" y="3669029"/>
            <a:ext cx="3977640" cy="281178"/>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6" name="TextBox 45"/>
          <p:cNvSpPr txBox="1"/>
          <p:nvPr/>
        </p:nvSpPr>
        <p:spPr>
          <a:xfrm>
            <a:off x="4732020" y="3723893"/>
            <a:ext cx="212598" cy="221599"/>
          </a:xfrm>
          <a:prstGeom prst="rect">
            <a:avLst/>
          </a:prstGeom>
          <a:noFill/>
        </p:spPr>
        <p:txBody>
          <a:bodyPr wrap="square" lIns="27432" tIns="13716" rIns="27432">
            <a:spAutoFit/>
          </a:bodyPr>
          <a:lstStyle/>
          <a:p>
            <a:pPr>
              <a:defRPr sz="1400" b="1">
                <a:solidFill>
                  <a:srgbClr val="00839F"/>
                </a:solidFill>
                <a:latin typeface="Aptos"/>
              </a:defRPr>
            </a:pPr>
            <a:r>
              <a:rPr sz="1050"/>
              <a:t>✓</a:t>
            </a:r>
          </a:p>
        </p:txBody>
      </p:sp>
      <p:sp>
        <p:nvSpPr>
          <p:cNvPr id="47" name="TextBox 46"/>
          <p:cNvSpPr txBox="1"/>
          <p:nvPr/>
        </p:nvSpPr>
        <p:spPr>
          <a:xfrm>
            <a:off x="4978908" y="3699890"/>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Maintain confidentiality of discussions</a:t>
            </a:r>
          </a:p>
        </p:txBody>
      </p:sp>
      <p:sp>
        <p:nvSpPr>
          <p:cNvPr id="48" name="Rounded Rectangle 47"/>
          <p:cNvSpPr/>
          <p:nvPr/>
        </p:nvSpPr>
        <p:spPr>
          <a:xfrm>
            <a:off x="4649724" y="3998214"/>
            <a:ext cx="3977640" cy="28117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9" name="TextBox 48"/>
          <p:cNvSpPr txBox="1"/>
          <p:nvPr/>
        </p:nvSpPr>
        <p:spPr>
          <a:xfrm>
            <a:off x="4732020" y="4053078"/>
            <a:ext cx="212598" cy="221599"/>
          </a:xfrm>
          <a:prstGeom prst="rect">
            <a:avLst/>
          </a:prstGeom>
          <a:noFill/>
        </p:spPr>
        <p:txBody>
          <a:bodyPr wrap="square" lIns="27432" tIns="13716" rIns="27432">
            <a:spAutoFit/>
          </a:bodyPr>
          <a:lstStyle/>
          <a:p>
            <a:pPr>
              <a:defRPr sz="1400" b="1">
                <a:solidFill>
                  <a:srgbClr val="00839F"/>
                </a:solidFill>
                <a:latin typeface="Aptos"/>
              </a:defRPr>
            </a:pPr>
            <a:r>
              <a:rPr sz="1050"/>
              <a:t>✓</a:t>
            </a:r>
          </a:p>
        </p:txBody>
      </p:sp>
      <p:sp>
        <p:nvSpPr>
          <p:cNvPr id="50" name="TextBox 49"/>
          <p:cNvSpPr txBox="1"/>
          <p:nvPr/>
        </p:nvSpPr>
        <p:spPr>
          <a:xfrm>
            <a:off x="4978908" y="4029075"/>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Give and receive constructive criticism</a:t>
            </a:r>
          </a:p>
        </p:txBody>
      </p:sp>
      <p:sp>
        <p:nvSpPr>
          <p:cNvPr id="51" name="Rounded Rectangle 50"/>
          <p:cNvSpPr/>
          <p:nvPr/>
        </p:nvSpPr>
        <p:spPr>
          <a:xfrm>
            <a:off x="4649724" y="4327398"/>
            <a:ext cx="3977640" cy="281178"/>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2" name="TextBox 51"/>
          <p:cNvSpPr txBox="1"/>
          <p:nvPr/>
        </p:nvSpPr>
        <p:spPr>
          <a:xfrm>
            <a:off x="4732020" y="4382262"/>
            <a:ext cx="212598" cy="221599"/>
          </a:xfrm>
          <a:prstGeom prst="rect">
            <a:avLst/>
          </a:prstGeom>
          <a:noFill/>
        </p:spPr>
        <p:txBody>
          <a:bodyPr wrap="square" lIns="27432" tIns="13716" rIns="27432">
            <a:spAutoFit/>
          </a:bodyPr>
          <a:lstStyle/>
          <a:p>
            <a:pPr>
              <a:defRPr sz="1400" b="1">
                <a:solidFill>
                  <a:srgbClr val="00839F"/>
                </a:solidFill>
                <a:latin typeface="Aptos"/>
              </a:defRPr>
            </a:pPr>
            <a:r>
              <a:rPr sz="1050"/>
              <a:t>✓</a:t>
            </a:r>
          </a:p>
        </p:txBody>
      </p:sp>
      <p:sp>
        <p:nvSpPr>
          <p:cNvPr id="53" name="TextBox 52"/>
          <p:cNvSpPr txBox="1"/>
          <p:nvPr/>
        </p:nvSpPr>
        <p:spPr>
          <a:xfrm>
            <a:off x="4978908" y="4358259"/>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Understand how to negotiate</a:t>
            </a:r>
          </a:p>
        </p:txBody>
      </p:sp>
      <p:sp>
        <p:nvSpPr>
          <p:cNvPr id="54" name="Rounded Rectangle 53"/>
          <p:cNvSpPr/>
          <p:nvPr/>
        </p:nvSpPr>
        <p:spPr>
          <a:xfrm>
            <a:off x="4649724" y="4656582"/>
            <a:ext cx="3977640" cy="281178"/>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5" name="TextBox 54"/>
          <p:cNvSpPr txBox="1"/>
          <p:nvPr/>
        </p:nvSpPr>
        <p:spPr>
          <a:xfrm>
            <a:off x="4732020" y="4711446"/>
            <a:ext cx="212598" cy="221599"/>
          </a:xfrm>
          <a:prstGeom prst="rect">
            <a:avLst/>
          </a:prstGeom>
          <a:noFill/>
        </p:spPr>
        <p:txBody>
          <a:bodyPr wrap="square" lIns="27432" tIns="13716" rIns="27432">
            <a:spAutoFit/>
          </a:bodyPr>
          <a:lstStyle/>
          <a:p>
            <a:pPr>
              <a:defRPr sz="1400" b="1">
                <a:solidFill>
                  <a:srgbClr val="00839F"/>
                </a:solidFill>
                <a:latin typeface="Aptos"/>
              </a:defRPr>
            </a:pPr>
            <a:r>
              <a:rPr sz="1050"/>
              <a:t>✓</a:t>
            </a:r>
          </a:p>
        </p:txBody>
      </p:sp>
      <p:sp>
        <p:nvSpPr>
          <p:cNvPr id="56" name="TextBox 55"/>
          <p:cNvSpPr txBox="1"/>
          <p:nvPr/>
        </p:nvSpPr>
        <p:spPr>
          <a:xfrm>
            <a:off x="4978908" y="4687443"/>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Keep members informed</a:t>
            </a:r>
          </a:p>
        </p:txBody>
      </p:sp>
      <p:sp>
        <p:nvSpPr>
          <p:cNvPr id="57" name="Rounded Rectangle 56"/>
          <p:cNvSpPr/>
          <p:nvPr/>
        </p:nvSpPr>
        <p:spPr>
          <a:xfrm>
            <a:off x="4649724" y="4985766"/>
            <a:ext cx="3977640" cy="281178"/>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8" name="TextBox 57"/>
          <p:cNvSpPr txBox="1"/>
          <p:nvPr/>
        </p:nvSpPr>
        <p:spPr>
          <a:xfrm>
            <a:off x="4732020" y="5040630"/>
            <a:ext cx="212598" cy="221599"/>
          </a:xfrm>
          <a:prstGeom prst="rect">
            <a:avLst/>
          </a:prstGeom>
          <a:noFill/>
        </p:spPr>
        <p:txBody>
          <a:bodyPr wrap="square" lIns="27432" tIns="13716" rIns="27432">
            <a:spAutoFit/>
          </a:bodyPr>
          <a:lstStyle/>
          <a:p>
            <a:pPr>
              <a:defRPr sz="1400" b="1">
                <a:solidFill>
                  <a:srgbClr val="00839F"/>
                </a:solidFill>
                <a:latin typeface="Aptos"/>
              </a:defRPr>
            </a:pPr>
            <a:r>
              <a:rPr sz="1050"/>
              <a:t>✓</a:t>
            </a:r>
          </a:p>
        </p:txBody>
      </p:sp>
      <p:sp>
        <p:nvSpPr>
          <p:cNvPr id="59" name="TextBox 58"/>
          <p:cNvSpPr txBox="1"/>
          <p:nvPr/>
        </p:nvSpPr>
        <p:spPr>
          <a:xfrm>
            <a:off x="4978908" y="5016627"/>
            <a:ext cx="3538728" cy="210058"/>
          </a:xfrm>
          <a:prstGeom prst="rect">
            <a:avLst/>
          </a:prstGeom>
          <a:noFill/>
        </p:spPr>
        <p:txBody>
          <a:bodyPr wrap="square" lIns="27432" tIns="13716" rIns="27432">
            <a:spAutoFit/>
          </a:bodyPr>
          <a:lstStyle/>
          <a:p>
            <a:pPr>
              <a:defRPr sz="1300" b="0">
                <a:solidFill>
                  <a:srgbClr val="2A3343"/>
                </a:solidFill>
                <a:latin typeface="Aptos"/>
              </a:defRPr>
            </a:pPr>
            <a:r>
              <a:rPr sz="975"/>
              <a:t>Speak as one voice outside the boardroom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543800" cy="383182"/>
          </a:xfrm>
          <a:prstGeom prst="rect">
            <a:avLst/>
          </a:prstGeom>
          <a:noFill/>
        </p:spPr>
        <p:txBody>
          <a:bodyPr wrap="square" lIns="27432" tIns="13716" rIns="27432">
            <a:spAutoFit/>
          </a:bodyPr>
          <a:lstStyle/>
          <a:p>
            <a:pPr>
              <a:defRPr sz="2800" b="1">
                <a:solidFill>
                  <a:srgbClr val="1A2C52"/>
                </a:solidFill>
                <a:latin typeface="Aptos"/>
              </a:defRPr>
            </a:pPr>
            <a:r>
              <a:rPr sz="2100"/>
              <a:t>Board and Committee Decision-Making</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15 / 22</a:t>
            </a:r>
          </a:p>
        </p:txBody>
      </p:sp>
      <p:sp>
        <p:nvSpPr>
          <p:cNvPr id="8" name="Rounded Rectangle 7"/>
          <p:cNvSpPr/>
          <p:nvPr/>
        </p:nvSpPr>
        <p:spPr>
          <a:xfrm>
            <a:off x="562356" y="2263139"/>
            <a:ext cx="3909060" cy="946404"/>
          </a:xfrm>
          <a:prstGeom prst="roundRect">
            <a:avLst>
              <a:gd name="adj" fmla="val 12000"/>
            </a:avLst>
          </a:prstGeom>
          <a:solidFill>
            <a:srgbClr val="D7E2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9" name="Rounded Rectangle 8"/>
          <p:cNvSpPr/>
          <p:nvPr/>
        </p:nvSpPr>
        <p:spPr>
          <a:xfrm>
            <a:off x="521208" y="2215134"/>
            <a:ext cx="3909060" cy="946404"/>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Rectangle 9"/>
          <p:cNvSpPr/>
          <p:nvPr/>
        </p:nvSpPr>
        <p:spPr>
          <a:xfrm>
            <a:off x="521208" y="2215134"/>
            <a:ext cx="3909060" cy="7543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TextBox 10"/>
          <p:cNvSpPr txBox="1"/>
          <p:nvPr/>
        </p:nvSpPr>
        <p:spPr>
          <a:xfrm>
            <a:off x="651510" y="2366010"/>
            <a:ext cx="3648456" cy="279307"/>
          </a:xfrm>
          <a:prstGeom prst="rect">
            <a:avLst/>
          </a:prstGeom>
          <a:noFill/>
        </p:spPr>
        <p:txBody>
          <a:bodyPr wrap="square" lIns="27432" tIns="13716" rIns="27432">
            <a:spAutoFit/>
          </a:bodyPr>
          <a:lstStyle/>
          <a:p>
            <a:pPr>
              <a:defRPr sz="1900" b="1">
                <a:solidFill>
                  <a:srgbClr val="0033A0"/>
                </a:solidFill>
                <a:latin typeface="Aptos"/>
              </a:defRPr>
            </a:pPr>
            <a:r>
              <a:rPr sz="1425"/>
              <a:t>CONSENSUS</a:t>
            </a:r>
          </a:p>
        </p:txBody>
      </p:sp>
      <p:sp>
        <p:nvSpPr>
          <p:cNvPr id="12" name="TextBox 11"/>
          <p:cNvSpPr txBox="1"/>
          <p:nvPr/>
        </p:nvSpPr>
        <p:spPr>
          <a:xfrm>
            <a:off x="658368" y="2770633"/>
            <a:ext cx="3634740" cy="244682"/>
          </a:xfrm>
          <a:prstGeom prst="rect">
            <a:avLst/>
          </a:prstGeom>
          <a:noFill/>
        </p:spPr>
        <p:txBody>
          <a:bodyPr wrap="square" lIns="27432" tIns="13716" rIns="27432">
            <a:spAutoFit/>
          </a:bodyPr>
          <a:lstStyle/>
          <a:p>
            <a:pPr>
              <a:defRPr sz="1600" b="0">
                <a:solidFill>
                  <a:srgbClr val="2A3343"/>
                </a:solidFill>
                <a:latin typeface="Aptos"/>
              </a:defRPr>
            </a:pPr>
            <a:r>
              <a:rPr sz="1200"/>
              <a:t>Discussion until general agreement</a:t>
            </a:r>
          </a:p>
        </p:txBody>
      </p:sp>
      <p:sp>
        <p:nvSpPr>
          <p:cNvPr id="13" name="Rounded Rectangle 12"/>
          <p:cNvSpPr/>
          <p:nvPr/>
        </p:nvSpPr>
        <p:spPr>
          <a:xfrm>
            <a:off x="4745736" y="2263139"/>
            <a:ext cx="3909060" cy="946404"/>
          </a:xfrm>
          <a:prstGeom prst="roundRect">
            <a:avLst>
              <a:gd name="adj" fmla="val 12000"/>
            </a:avLst>
          </a:prstGeom>
          <a:solidFill>
            <a:srgbClr val="D7E2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Rounded Rectangle 13"/>
          <p:cNvSpPr/>
          <p:nvPr/>
        </p:nvSpPr>
        <p:spPr>
          <a:xfrm>
            <a:off x="4704588" y="2215134"/>
            <a:ext cx="3909060" cy="946404"/>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5" name="Rectangle 14"/>
          <p:cNvSpPr/>
          <p:nvPr/>
        </p:nvSpPr>
        <p:spPr>
          <a:xfrm>
            <a:off x="4704588" y="2215134"/>
            <a:ext cx="3909060" cy="75438"/>
          </a:xfrm>
          <a:prstGeom prst="rect">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6" name="TextBox 15"/>
          <p:cNvSpPr txBox="1"/>
          <p:nvPr/>
        </p:nvSpPr>
        <p:spPr>
          <a:xfrm>
            <a:off x="4834890" y="2366010"/>
            <a:ext cx="3648456" cy="279307"/>
          </a:xfrm>
          <a:prstGeom prst="rect">
            <a:avLst/>
          </a:prstGeom>
          <a:noFill/>
        </p:spPr>
        <p:txBody>
          <a:bodyPr wrap="square" lIns="27432" tIns="13716" rIns="27432">
            <a:spAutoFit/>
          </a:bodyPr>
          <a:lstStyle/>
          <a:p>
            <a:pPr>
              <a:defRPr sz="1900" b="1">
                <a:solidFill>
                  <a:srgbClr val="00839F"/>
                </a:solidFill>
                <a:latin typeface="Aptos"/>
              </a:defRPr>
            </a:pPr>
            <a:r>
              <a:rPr sz="1425"/>
              <a:t>VOTING</a:t>
            </a:r>
          </a:p>
        </p:txBody>
      </p:sp>
      <p:sp>
        <p:nvSpPr>
          <p:cNvPr id="17" name="TextBox 16"/>
          <p:cNvSpPr txBox="1"/>
          <p:nvPr/>
        </p:nvSpPr>
        <p:spPr>
          <a:xfrm>
            <a:off x="4841748" y="2770633"/>
            <a:ext cx="3634740" cy="244682"/>
          </a:xfrm>
          <a:prstGeom prst="rect">
            <a:avLst/>
          </a:prstGeom>
          <a:noFill/>
        </p:spPr>
        <p:txBody>
          <a:bodyPr wrap="square" lIns="27432" tIns="13716" rIns="27432">
            <a:spAutoFit/>
          </a:bodyPr>
          <a:lstStyle/>
          <a:p>
            <a:pPr>
              <a:defRPr sz="1600" b="0">
                <a:solidFill>
                  <a:srgbClr val="2A3343"/>
                </a:solidFill>
                <a:latin typeface="Aptos"/>
              </a:defRPr>
            </a:pPr>
            <a:r>
              <a:rPr sz="1200"/>
              <a:t>Formal approval through a motion</a:t>
            </a:r>
          </a:p>
        </p:txBody>
      </p:sp>
      <p:sp>
        <p:nvSpPr>
          <p:cNvPr id="18" name="TextBox 17"/>
          <p:cNvSpPr txBox="1"/>
          <p:nvPr/>
        </p:nvSpPr>
        <p:spPr>
          <a:xfrm>
            <a:off x="630936" y="3360420"/>
            <a:ext cx="7955280" cy="279307"/>
          </a:xfrm>
          <a:prstGeom prst="rect">
            <a:avLst/>
          </a:prstGeom>
          <a:noFill/>
        </p:spPr>
        <p:txBody>
          <a:bodyPr wrap="square" lIns="27432" tIns="13716" rIns="27432">
            <a:spAutoFit/>
          </a:bodyPr>
          <a:lstStyle/>
          <a:p>
            <a:pPr>
              <a:defRPr sz="1900" b="1">
                <a:solidFill>
                  <a:srgbClr val="1A2C52"/>
                </a:solidFill>
                <a:latin typeface="Aptos"/>
              </a:defRPr>
            </a:pPr>
            <a:r>
              <a:rPr sz="1425"/>
              <a:t>EXAMPLE: A MAJORITY VOTE</a:t>
            </a:r>
          </a:p>
        </p:txBody>
      </p:sp>
      <p:sp>
        <p:nvSpPr>
          <p:cNvPr id="19" name="Oval 18"/>
          <p:cNvSpPr/>
          <p:nvPr/>
        </p:nvSpPr>
        <p:spPr>
          <a:xfrm>
            <a:off x="1035558" y="3778758"/>
            <a:ext cx="397764" cy="397764"/>
          </a:xfrm>
          <a:prstGeom prst="ellipse">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Rounded Rectangle 19"/>
          <p:cNvSpPr/>
          <p:nvPr/>
        </p:nvSpPr>
        <p:spPr>
          <a:xfrm>
            <a:off x="918971" y="4210812"/>
            <a:ext cx="630936" cy="452628"/>
          </a:xfrm>
          <a:prstGeom prst="roundRect">
            <a:avLst>
              <a:gd name="adj" fmla="val 12000"/>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1" name="TextBox 20"/>
          <p:cNvSpPr txBox="1"/>
          <p:nvPr/>
        </p:nvSpPr>
        <p:spPr>
          <a:xfrm>
            <a:off x="1090421" y="4313682"/>
            <a:ext cx="294894" cy="290849"/>
          </a:xfrm>
          <a:prstGeom prst="rect">
            <a:avLst/>
          </a:prstGeom>
          <a:noFill/>
        </p:spPr>
        <p:txBody>
          <a:bodyPr wrap="square" lIns="27432" tIns="13716" rIns="27432">
            <a:spAutoFit/>
          </a:bodyPr>
          <a:lstStyle/>
          <a:p>
            <a:pPr algn="ctr">
              <a:defRPr sz="2000" b="1">
                <a:solidFill>
                  <a:srgbClr val="FFFFFF"/>
                </a:solidFill>
                <a:latin typeface="Aptos"/>
              </a:defRPr>
            </a:pPr>
            <a:r>
              <a:rPr sz="1500"/>
              <a:t>✓</a:t>
            </a:r>
          </a:p>
        </p:txBody>
      </p:sp>
      <p:sp>
        <p:nvSpPr>
          <p:cNvPr id="22" name="Oval 21"/>
          <p:cNvSpPr/>
          <p:nvPr/>
        </p:nvSpPr>
        <p:spPr>
          <a:xfrm>
            <a:off x="2098547" y="3778758"/>
            <a:ext cx="397764" cy="397764"/>
          </a:xfrm>
          <a:prstGeom prst="ellipse">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3" name="Rounded Rectangle 22"/>
          <p:cNvSpPr/>
          <p:nvPr/>
        </p:nvSpPr>
        <p:spPr>
          <a:xfrm>
            <a:off x="1981961" y="4210812"/>
            <a:ext cx="630936" cy="452628"/>
          </a:xfrm>
          <a:prstGeom prst="roundRect">
            <a:avLst>
              <a:gd name="adj" fmla="val 12000"/>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4" name="TextBox 23"/>
          <p:cNvSpPr txBox="1"/>
          <p:nvPr/>
        </p:nvSpPr>
        <p:spPr>
          <a:xfrm>
            <a:off x="2153411" y="4313682"/>
            <a:ext cx="294894" cy="290849"/>
          </a:xfrm>
          <a:prstGeom prst="rect">
            <a:avLst/>
          </a:prstGeom>
          <a:noFill/>
        </p:spPr>
        <p:txBody>
          <a:bodyPr wrap="square" lIns="27432" tIns="13716" rIns="27432">
            <a:spAutoFit/>
          </a:bodyPr>
          <a:lstStyle/>
          <a:p>
            <a:pPr algn="ctr">
              <a:defRPr sz="2000" b="1">
                <a:solidFill>
                  <a:srgbClr val="FFFFFF"/>
                </a:solidFill>
                <a:latin typeface="Aptos"/>
              </a:defRPr>
            </a:pPr>
            <a:r>
              <a:rPr sz="1500"/>
              <a:t>✓</a:t>
            </a:r>
          </a:p>
        </p:txBody>
      </p:sp>
      <p:sp>
        <p:nvSpPr>
          <p:cNvPr id="25" name="Oval 24"/>
          <p:cNvSpPr/>
          <p:nvPr/>
        </p:nvSpPr>
        <p:spPr>
          <a:xfrm>
            <a:off x="3161537" y="3778758"/>
            <a:ext cx="397764" cy="397764"/>
          </a:xfrm>
          <a:prstGeom prst="ellipse">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6" name="Rounded Rectangle 25"/>
          <p:cNvSpPr/>
          <p:nvPr/>
        </p:nvSpPr>
        <p:spPr>
          <a:xfrm>
            <a:off x="3044951" y="4210812"/>
            <a:ext cx="630936" cy="452628"/>
          </a:xfrm>
          <a:prstGeom prst="roundRect">
            <a:avLst>
              <a:gd name="adj" fmla="val 12000"/>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7" name="TextBox 26"/>
          <p:cNvSpPr txBox="1"/>
          <p:nvPr/>
        </p:nvSpPr>
        <p:spPr>
          <a:xfrm>
            <a:off x="3216402" y="4313682"/>
            <a:ext cx="294894" cy="290849"/>
          </a:xfrm>
          <a:prstGeom prst="rect">
            <a:avLst/>
          </a:prstGeom>
          <a:noFill/>
        </p:spPr>
        <p:txBody>
          <a:bodyPr wrap="square" lIns="27432" tIns="13716" rIns="27432">
            <a:spAutoFit/>
          </a:bodyPr>
          <a:lstStyle/>
          <a:p>
            <a:pPr algn="ctr">
              <a:defRPr sz="2000" b="1">
                <a:solidFill>
                  <a:srgbClr val="FFFFFF"/>
                </a:solidFill>
                <a:latin typeface="Aptos"/>
              </a:defRPr>
            </a:pPr>
            <a:r>
              <a:rPr sz="1500"/>
              <a:t>✓</a:t>
            </a:r>
          </a:p>
        </p:txBody>
      </p:sp>
      <p:sp>
        <p:nvSpPr>
          <p:cNvPr id="28" name="Oval 27"/>
          <p:cNvSpPr/>
          <p:nvPr/>
        </p:nvSpPr>
        <p:spPr>
          <a:xfrm>
            <a:off x="4224528" y="3778758"/>
            <a:ext cx="397764" cy="397764"/>
          </a:xfrm>
          <a:prstGeom prst="ellipse">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9" name="Rounded Rectangle 28"/>
          <p:cNvSpPr/>
          <p:nvPr/>
        </p:nvSpPr>
        <p:spPr>
          <a:xfrm>
            <a:off x="4107942" y="4210812"/>
            <a:ext cx="630936" cy="452628"/>
          </a:xfrm>
          <a:prstGeom prst="roundRect">
            <a:avLst>
              <a:gd name="adj" fmla="val 12000"/>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0" name="TextBox 29"/>
          <p:cNvSpPr txBox="1"/>
          <p:nvPr/>
        </p:nvSpPr>
        <p:spPr>
          <a:xfrm>
            <a:off x="4279392" y="4313682"/>
            <a:ext cx="294894" cy="290849"/>
          </a:xfrm>
          <a:prstGeom prst="rect">
            <a:avLst/>
          </a:prstGeom>
          <a:noFill/>
        </p:spPr>
        <p:txBody>
          <a:bodyPr wrap="square" lIns="27432" tIns="13716" rIns="27432">
            <a:spAutoFit/>
          </a:bodyPr>
          <a:lstStyle/>
          <a:p>
            <a:pPr algn="ctr">
              <a:defRPr sz="2000" b="1">
                <a:solidFill>
                  <a:srgbClr val="FFFFFF"/>
                </a:solidFill>
                <a:latin typeface="Aptos"/>
              </a:defRPr>
            </a:pPr>
            <a:r>
              <a:rPr sz="1500"/>
              <a:t>✓</a:t>
            </a:r>
          </a:p>
        </p:txBody>
      </p:sp>
      <p:sp>
        <p:nvSpPr>
          <p:cNvPr id="31" name="Oval 30"/>
          <p:cNvSpPr/>
          <p:nvPr/>
        </p:nvSpPr>
        <p:spPr>
          <a:xfrm>
            <a:off x="5287518" y="3778758"/>
            <a:ext cx="397764" cy="397764"/>
          </a:xfrm>
          <a:prstGeom prst="ellipse">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2" name="Rounded Rectangle 31"/>
          <p:cNvSpPr/>
          <p:nvPr/>
        </p:nvSpPr>
        <p:spPr>
          <a:xfrm>
            <a:off x="5170932" y="4210812"/>
            <a:ext cx="630936" cy="452628"/>
          </a:xfrm>
          <a:prstGeom prst="roundRect">
            <a:avLst>
              <a:gd name="adj" fmla="val 12000"/>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3" name="TextBox 32"/>
          <p:cNvSpPr txBox="1"/>
          <p:nvPr/>
        </p:nvSpPr>
        <p:spPr>
          <a:xfrm>
            <a:off x="5342382" y="4313682"/>
            <a:ext cx="294894" cy="290849"/>
          </a:xfrm>
          <a:prstGeom prst="rect">
            <a:avLst/>
          </a:prstGeom>
          <a:noFill/>
        </p:spPr>
        <p:txBody>
          <a:bodyPr wrap="square" lIns="27432" tIns="13716" rIns="27432">
            <a:spAutoFit/>
          </a:bodyPr>
          <a:lstStyle/>
          <a:p>
            <a:pPr algn="ctr">
              <a:defRPr sz="2000" b="1">
                <a:solidFill>
                  <a:srgbClr val="FFFFFF"/>
                </a:solidFill>
                <a:latin typeface="Aptos"/>
              </a:defRPr>
            </a:pPr>
            <a:r>
              <a:rPr sz="1500"/>
              <a:t>✓</a:t>
            </a:r>
          </a:p>
        </p:txBody>
      </p:sp>
      <p:sp>
        <p:nvSpPr>
          <p:cNvPr id="34" name="Oval 33"/>
          <p:cNvSpPr/>
          <p:nvPr/>
        </p:nvSpPr>
        <p:spPr>
          <a:xfrm>
            <a:off x="6350508" y="3778758"/>
            <a:ext cx="397764" cy="397764"/>
          </a:xfrm>
          <a:prstGeom prst="ellipse">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5" name="Rounded Rectangle 34"/>
          <p:cNvSpPr/>
          <p:nvPr/>
        </p:nvSpPr>
        <p:spPr>
          <a:xfrm>
            <a:off x="6233922" y="4210812"/>
            <a:ext cx="630936" cy="452628"/>
          </a:xfrm>
          <a:prstGeom prst="roundRect">
            <a:avLst>
              <a:gd name="adj" fmla="val 12000"/>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6" name="TextBox 35"/>
          <p:cNvSpPr txBox="1"/>
          <p:nvPr/>
        </p:nvSpPr>
        <p:spPr>
          <a:xfrm>
            <a:off x="6405372" y="4313682"/>
            <a:ext cx="294894" cy="290849"/>
          </a:xfrm>
          <a:prstGeom prst="rect">
            <a:avLst/>
          </a:prstGeom>
          <a:noFill/>
        </p:spPr>
        <p:txBody>
          <a:bodyPr wrap="square" lIns="27432" tIns="13716" rIns="27432">
            <a:spAutoFit/>
          </a:bodyPr>
          <a:lstStyle/>
          <a:p>
            <a:pPr algn="ctr">
              <a:defRPr sz="2000" b="1">
                <a:solidFill>
                  <a:srgbClr val="FFFFFF"/>
                </a:solidFill>
                <a:latin typeface="Aptos"/>
              </a:defRPr>
            </a:pPr>
            <a:r>
              <a:rPr sz="1500"/>
              <a:t>×</a:t>
            </a:r>
          </a:p>
        </p:txBody>
      </p:sp>
      <p:sp>
        <p:nvSpPr>
          <p:cNvPr id="37" name="Oval 36"/>
          <p:cNvSpPr/>
          <p:nvPr/>
        </p:nvSpPr>
        <p:spPr>
          <a:xfrm>
            <a:off x="7413498" y="3778758"/>
            <a:ext cx="397764" cy="397764"/>
          </a:xfrm>
          <a:prstGeom prst="ellipse">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8" name="Rounded Rectangle 37"/>
          <p:cNvSpPr/>
          <p:nvPr/>
        </p:nvSpPr>
        <p:spPr>
          <a:xfrm>
            <a:off x="7296912" y="4210812"/>
            <a:ext cx="630936" cy="452628"/>
          </a:xfrm>
          <a:prstGeom prst="roundRect">
            <a:avLst>
              <a:gd name="adj" fmla="val 12000"/>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9" name="TextBox 38"/>
          <p:cNvSpPr txBox="1"/>
          <p:nvPr/>
        </p:nvSpPr>
        <p:spPr>
          <a:xfrm>
            <a:off x="7468362" y="4313682"/>
            <a:ext cx="294894" cy="290849"/>
          </a:xfrm>
          <a:prstGeom prst="rect">
            <a:avLst/>
          </a:prstGeom>
          <a:noFill/>
        </p:spPr>
        <p:txBody>
          <a:bodyPr wrap="square" lIns="27432" tIns="13716" rIns="27432">
            <a:spAutoFit/>
          </a:bodyPr>
          <a:lstStyle/>
          <a:p>
            <a:pPr algn="ctr">
              <a:defRPr sz="2000" b="1">
                <a:solidFill>
                  <a:srgbClr val="FFFFFF"/>
                </a:solidFill>
                <a:latin typeface="Aptos"/>
              </a:defRPr>
            </a:pPr>
            <a:r>
              <a:rPr sz="1500"/>
              <a:t>×</a:t>
            </a:r>
          </a:p>
        </p:txBody>
      </p:sp>
      <p:sp>
        <p:nvSpPr>
          <p:cNvPr id="40" name="TextBox 39"/>
          <p:cNvSpPr txBox="1"/>
          <p:nvPr/>
        </p:nvSpPr>
        <p:spPr>
          <a:xfrm>
            <a:off x="1399032" y="4786884"/>
            <a:ext cx="2125980" cy="279307"/>
          </a:xfrm>
          <a:prstGeom prst="rect">
            <a:avLst/>
          </a:prstGeom>
          <a:noFill/>
        </p:spPr>
        <p:txBody>
          <a:bodyPr wrap="square" lIns="27432" tIns="13716" rIns="27432">
            <a:spAutoFit/>
          </a:bodyPr>
          <a:lstStyle/>
          <a:p>
            <a:pPr algn="ctr">
              <a:defRPr sz="1900" b="1">
                <a:solidFill>
                  <a:srgbClr val="0033A0"/>
                </a:solidFill>
                <a:latin typeface="Aptos"/>
              </a:defRPr>
            </a:pPr>
            <a:r>
              <a:rPr sz="1425"/>
              <a:t>5 in favour</a:t>
            </a:r>
          </a:p>
        </p:txBody>
      </p:sp>
      <p:sp>
        <p:nvSpPr>
          <p:cNvPr id="41" name="TextBox 40"/>
          <p:cNvSpPr txBox="1"/>
          <p:nvPr/>
        </p:nvSpPr>
        <p:spPr>
          <a:xfrm>
            <a:off x="5554980" y="4786884"/>
            <a:ext cx="2125980" cy="279307"/>
          </a:xfrm>
          <a:prstGeom prst="rect">
            <a:avLst/>
          </a:prstGeom>
          <a:noFill/>
        </p:spPr>
        <p:txBody>
          <a:bodyPr wrap="square" lIns="27432" tIns="13716" rIns="27432">
            <a:spAutoFit/>
          </a:bodyPr>
          <a:lstStyle/>
          <a:p>
            <a:pPr algn="ctr">
              <a:defRPr sz="1900" b="1">
                <a:solidFill>
                  <a:srgbClr val="DF7638"/>
                </a:solidFill>
                <a:latin typeface="Aptos"/>
              </a:defRPr>
            </a:pPr>
            <a:r>
              <a:rPr sz="1425"/>
              <a:t>2 opposed</a:t>
            </a:r>
          </a:p>
        </p:txBody>
      </p:sp>
      <p:sp>
        <p:nvSpPr>
          <p:cNvPr id="42" name="Rounded Rectangle 41"/>
          <p:cNvSpPr/>
          <p:nvPr/>
        </p:nvSpPr>
        <p:spPr>
          <a:xfrm>
            <a:off x="555498" y="5205222"/>
            <a:ext cx="8058150" cy="322326"/>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3" name="TextBox 42"/>
          <p:cNvSpPr txBox="1"/>
          <p:nvPr/>
        </p:nvSpPr>
        <p:spPr>
          <a:xfrm>
            <a:off x="692658" y="5266945"/>
            <a:ext cx="7680960" cy="244682"/>
          </a:xfrm>
          <a:prstGeom prst="rect">
            <a:avLst/>
          </a:prstGeom>
          <a:noFill/>
        </p:spPr>
        <p:txBody>
          <a:bodyPr wrap="square" lIns="27432" tIns="13716" rIns="27432">
            <a:spAutoFit/>
          </a:bodyPr>
          <a:lstStyle/>
          <a:p>
            <a:pPr algn="ctr">
              <a:defRPr sz="1600" b="1">
                <a:solidFill>
                  <a:srgbClr val="1A2C52"/>
                </a:solidFill>
                <a:latin typeface="Aptos"/>
              </a:defRPr>
            </a:pPr>
            <a:r>
              <a:rPr sz="1200"/>
              <a:t>Record motions in the minutes. After a decision, speak with one voice.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543800" cy="383182"/>
          </a:xfrm>
          <a:prstGeom prst="rect">
            <a:avLst/>
          </a:prstGeom>
          <a:noFill/>
        </p:spPr>
        <p:txBody>
          <a:bodyPr wrap="square" lIns="27432" tIns="13716" rIns="27432">
            <a:spAutoFit/>
          </a:bodyPr>
          <a:lstStyle/>
          <a:p>
            <a:pPr>
              <a:defRPr sz="2800" b="1">
                <a:solidFill>
                  <a:srgbClr val="1A2C52"/>
                </a:solidFill>
                <a:latin typeface="Aptos"/>
              </a:defRPr>
            </a:pPr>
            <a:r>
              <a:rPr sz="2100"/>
              <a:t>Reaching Consensus in Difficult Moments</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16 / 22</a:t>
            </a:r>
          </a:p>
        </p:txBody>
      </p:sp>
      <p:sp>
        <p:nvSpPr>
          <p:cNvPr id="8" name="Rounded Rectangle 7"/>
          <p:cNvSpPr/>
          <p:nvPr/>
        </p:nvSpPr>
        <p:spPr>
          <a:xfrm>
            <a:off x="521208" y="2215134"/>
            <a:ext cx="8092440" cy="438912"/>
          </a:xfrm>
          <a:prstGeom prst="roundRect">
            <a:avLst>
              <a:gd name="adj" fmla="val 12000"/>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9" name="TextBox 8"/>
          <p:cNvSpPr txBox="1"/>
          <p:nvPr/>
        </p:nvSpPr>
        <p:spPr>
          <a:xfrm>
            <a:off x="699516" y="2331721"/>
            <a:ext cx="7680960" cy="302390"/>
          </a:xfrm>
          <a:prstGeom prst="rect">
            <a:avLst/>
          </a:prstGeom>
          <a:noFill/>
        </p:spPr>
        <p:txBody>
          <a:bodyPr wrap="square" lIns="27432" tIns="13716" rIns="27432">
            <a:spAutoFit/>
          </a:bodyPr>
          <a:lstStyle/>
          <a:p>
            <a:pPr>
              <a:defRPr sz="2100" b="1">
                <a:solidFill>
                  <a:srgbClr val="FFFFFF"/>
                </a:solidFill>
                <a:latin typeface="Aptos"/>
              </a:defRPr>
            </a:pPr>
            <a:r>
              <a:rPr sz="1575"/>
              <a:t>TIPS &amp; TOOLS</a:t>
            </a:r>
          </a:p>
        </p:txBody>
      </p:sp>
      <p:sp>
        <p:nvSpPr>
          <p:cNvPr id="10" name="Rounded Rectangle 9"/>
          <p:cNvSpPr/>
          <p:nvPr/>
        </p:nvSpPr>
        <p:spPr>
          <a:xfrm>
            <a:off x="534924" y="2852928"/>
            <a:ext cx="3957066" cy="720090"/>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TextBox 10"/>
          <p:cNvSpPr txBox="1"/>
          <p:nvPr/>
        </p:nvSpPr>
        <p:spPr>
          <a:xfrm>
            <a:off x="685800" y="2962657"/>
            <a:ext cx="3621024" cy="244682"/>
          </a:xfrm>
          <a:prstGeom prst="rect">
            <a:avLst/>
          </a:prstGeom>
          <a:noFill/>
        </p:spPr>
        <p:txBody>
          <a:bodyPr wrap="square" lIns="27432" tIns="13716" rIns="27432">
            <a:spAutoFit/>
          </a:bodyPr>
          <a:lstStyle/>
          <a:p>
            <a:pPr>
              <a:defRPr sz="1600" b="1">
                <a:solidFill>
                  <a:srgbClr val="0033A0"/>
                </a:solidFill>
                <a:latin typeface="Aptos"/>
              </a:defRPr>
            </a:pPr>
            <a:r>
              <a:rPr sz="1200"/>
              <a:t>SUMMARIZE REGULARLY</a:t>
            </a:r>
          </a:p>
        </p:txBody>
      </p:sp>
      <p:sp>
        <p:nvSpPr>
          <p:cNvPr id="12" name="TextBox 11"/>
          <p:cNvSpPr txBox="1"/>
          <p:nvPr/>
        </p:nvSpPr>
        <p:spPr>
          <a:xfrm>
            <a:off x="685800" y="3250692"/>
            <a:ext cx="3600450" cy="233141"/>
          </a:xfrm>
          <a:prstGeom prst="rect">
            <a:avLst/>
          </a:prstGeom>
          <a:noFill/>
        </p:spPr>
        <p:txBody>
          <a:bodyPr wrap="square" lIns="27432" tIns="13716" rIns="27432">
            <a:spAutoFit/>
          </a:bodyPr>
          <a:lstStyle/>
          <a:p>
            <a:pPr>
              <a:defRPr sz="1500" b="0">
                <a:solidFill>
                  <a:srgbClr val="2A3343"/>
                </a:solidFill>
                <a:latin typeface="Aptos"/>
              </a:defRPr>
            </a:pPr>
            <a:r>
              <a:rPr sz="1125"/>
              <a:t>Clarify agreements</a:t>
            </a:r>
          </a:p>
        </p:txBody>
      </p:sp>
      <p:sp>
        <p:nvSpPr>
          <p:cNvPr id="13" name="Rounded Rectangle 12"/>
          <p:cNvSpPr/>
          <p:nvPr/>
        </p:nvSpPr>
        <p:spPr>
          <a:xfrm>
            <a:off x="4718304" y="2852928"/>
            <a:ext cx="3957066" cy="720090"/>
          </a:xfrm>
          <a:prstGeom prst="roundRect">
            <a:avLst>
              <a:gd name="adj" fmla="val 12000"/>
            </a:avLst>
          </a:prstGeom>
          <a:solidFill>
            <a:srgbClr val="FCEF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4869180" y="2962657"/>
            <a:ext cx="3621024" cy="244682"/>
          </a:xfrm>
          <a:prstGeom prst="rect">
            <a:avLst/>
          </a:prstGeom>
          <a:noFill/>
        </p:spPr>
        <p:txBody>
          <a:bodyPr wrap="square" lIns="27432" tIns="13716" rIns="27432">
            <a:spAutoFit/>
          </a:bodyPr>
          <a:lstStyle/>
          <a:p>
            <a:pPr>
              <a:defRPr sz="1600" b="1">
                <a:solidFill>
                  <a:srgbClr val="DF7638"/>
                </a:solidFill>
                <a:latin typeface="Aptos"/>
              </a:defRPr>
            </a:pPr>
            <a:r>
              <a:rPr sz="1200"/>
              <a:t>ASK OPEN-ENDED QUESTIONS</a:t>
            </a:r>
          </a:p>
        </p:txBody>
      </p:sp>
      <p:sp>
        <p:nvSpPr>
          <p:cNvPr id="15" name="TextBox 14"/>
          <p:cNvSpPr txBox="1"/>
          <p:nvPr/>
        </p:nvSpPr>
        <p:spPr>
          <a:xfrm>
            <a:off x="4869180" y="3250692"/>
            <a:ext cx="3600450" cy="233141"/>
          </a:xfrm>
          <a:prstGeom prst="rect">
            <a:avLst/>
          </a:prstGeom>
          <a:noFill/>
        </p:spPr>
        <p:txBody>
          <a:bodyPr wrap="square" lIns="27432" tIns="13716" rIns="27432">
            <a:spAutoFit/>
          </a:bodyPr>
          <a:lstStyle/>
          <a:p>
            <a:pPr>
              <a:defRPr sz="1500" b="0">
                <a:solidFill>
                  <a:srgbClr val="2A3343"/>
                </a:solidFill>
                <a:latin typeface="Aptos"/>
              </a:defRPr>
            </a:pPr>
            <a:r>
              <a:rPr sz="1125"/>
              <a:t>Encourage input</a:t>
            </a:r>
          </a:p>
        </p:txBody>
      </p:sp>
      <p:sp>
        <p:nvSpPr>
          <p:cNvPr id="16" name="Rounded Rectangle 15"/>
          <p:cNvSpPr/>
          <p:nvPr/>
        </p:nvSpPr>
        <p:spPr>
          <a:xfrm>
            <a:off x="534924" y="3710178"/>
            <a:ext cx="3957066" cy="720090"/>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7" name="TextBox 16"/>
          <p:cNvSpPr txBox="1"/>
          <p:nvPr/>
        </p:nvSpPr>
        <p:spPr>
          <a:xfrm>
            <a:off x="685800" y="3819907"/>
            <a:ext cx="3621024" cy="244682"/>
          </a:xfrm>
          <a:prstGeom prst="rect">
            <a:avLst/>
          </a:prstGeom>
          <a:noFill/>
        </p:spPr>
        <p:txBody>
          <a:bodyPr wrap="square" lIns="27432" tIns="13716" rIns="27432">
            <a:spAutoFit/>
          </a:bodyPr>
          <a:lstStyle/>
          <a:p>
            <a:pPr>
              <a:defRPr sz="1600" b="1">
                <a:solidFill>
                  <a:srgbClr val="0033A0"/>
                </a:solidFill>
                <a:latin typeface="Aptos"/>
              </a:defRPr>
            </a:pPr>
            <a:r>
              <a:rPr sz="1200"/>
              <a:t>USE A PARKING LOT</a:t>
            </a:r>
          </a:p>
        </p:txBody>
      </p:sp>
      <p:sp>
        <p:nvSpPr>
          <p:cNvPr id="18" name="TextBox 17"/>
          <p:cNvSpPr txBox="1"/>
          <p:nvPr/>
        </p:nvSpPr>
        <p:spPr>
          <a:xfrm>
            <a:off x="685800" y="4107942"/>
            <a:ext cx="3600450" cy="233141"/>
          </a:xfrm>
          <a:prstGeom prst="rect">
            <a:avLst/>
          </a:prstGeom>
          <a:noFill/>
        </p:spPr>
        <p:txBody>
          <a:bodyPr wrap="square" lIns="27432" tIns="13716" rIns="27432">
            <a:spAutoFit/>
          </a:bodyPr>
          <a:lstStyle/>
          <a:p>
            <a:pPr>
              <a:defRPr sz="1500" b="0">
                <a:solidFill>
                  <a:srgbClr val="2A3343"/>
                </a:solidFill>
                <a:latin typeface="Aptos"/>
              </a:defRPr>
            </a:pPr>
            <a:r>
              <a:rPr sz="1125"/>
              <a:t>Save off-topic items for later</a:t>
            </a:r>
          </a:p>
        </p:txBody>
      </p:sp>
      <p:sp>
        <p:nvSpPr>
          <p:cNvPr id="19" name="Rounded Rectangle 18"/>
          <p:cNvSpPr/>
          <p:nvPr/>
        </p:nvSpPr>
        <p:spPr>
          <a:xfrm>
            <a:off x="4718304" y="3710178"/>
            <a:ext cx="3957066" cy="720090"/>
          </a:xfrm>
          <a:prstGeom prst="roundRect">
            <a:avLst>
              <a:gd name="adj" fmla="val 12000"/>
            </a:avLst>
          </a:prstGeom>
          <a:solidFill>
            <a:srgbClr val="FCEF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TextBox 19"/>
          <p:cNvSpPr txBox="1"/>
          <p:nvPr/>
        </p:nvSpPr>
        <p:spPr>
          <a:xfrm>
            <a:off x="4869180" y="3819907"/>
            <a:ext cx="3621024" cy="244682"/>
          </a:xfrm>
          <a:prstGeom prst="rect">
            <a:avLst/>
          </a:prstGeom>
          <a:noFill/>
        </p:spPr>
        <p:txBody>
          <a:bodyPr wrap="square" lIns="27432" tIns="13716" rIns="27432">
            <a:spAutoFit/>
          </a:bodyPr>
          <a:lstStyle/>
          <a:p>
            <a:pPr>
              <a:defRPr sz="1600" b="1">
                <a:solidFill>
                  <a:srgbClr val="DF7638"/>
                </a:solidFill>
                <a:latin typeface="Aptos"/>
              </a:defRPr>
            </a:pPr>
            <a:r>
              <a:rPr sz="1200"/>
              <a:t>DECISION MATRIX OR RANKING</a:t>
            </a:r>
          </a:p>
        </p:txBody>
      </p:sp>
      <p:sp>
        <p:nvSpPr>
          <p:cNvPr id="21" name="TextBox 20"/>
          <p:cNvSpPr txBox="1"/>
          <p:nvPr/>
        </p:nvSpPr>
        <p:spPr>
          <a:xfrm>
            <a:off x="4869180" y="4107942"/>
            <a:ext cx="3600450" cy="233141"/>
          </a:xfrm>
          <a:prstGeom prst="rect">
            <a:avLst/>
          </a:prstGeom>
          <a:noFill/>
        </p:spPr>
        <p:txBody>
          <a:bodyPr wrap="square" lIns="27432" tIns="13716" rIns="27432">
            <a:spAutoFit/>
          </a:bodyPr>
          <a:lstStyle/>
          <a:p>
            <a:pPr>
              <a:defRPr sz="1500" b="0">
                <a:solidFill>
                  <a:srgbClr val="2A3343"/>
                </a:solidFill>
                <a:latin typeface="Aptos"/>
              </a:defRPr>
            </a:pPr>
            <a:r>
              <a:rPr sz="1125"/>
              <a:t>Compare options when stuck</a:t>
            </a:r>
          </a:p>
        </p:txBody>
      </p:sp>
      <p:sp>
        <p:nvSpPr>
          <p:cNvPr id="22" name="Rounded Rectangle 21"/>
          <p:cNvSpPr/>
          <p:nvPr/>
        </p:nvSpPr>
        <p:spPr>
          <a:xfrm>
            <a:off x="534924" y="4567428"/>
            <a:ext cx="3957066" cy="720090"/>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3" name="TextBox 22"/>
          <p:cNvSpPr txBox="1"/>
          <p:nvPr/>
        </p:nvSpPr>
        <p:spPr>
          <a:xfrm>
            <a:off x="685800" y="4677157"/>
            <a:ext cx="3621024" cy="244682"/>
          </a:xfrm>
          <a:prstGeom prst="rect">
            <a:avLst/>
          </a:prstGeom>
          <a:noFill/>
        </p:spPr>
        <p:txBody>
          <a:bodyPr wrap="square" lIns="27432" tIns="13716" rIns="27432">
            <a:spAutoFit/>
          </a:bodyPr>
          <a:lstStyle/>
          <a:p>
            <a:pPr>
              <a:defRPr sz="1600" b="1">
                <a:solidFill>
                  <a:srgbClr val="0033A0"/>
                </a:solidFill>
                <a:latin typeface="Aptos"/>
              </a:defRPr>
            </a:pPr>
            <a:r>
              <a:rPr sz="1200"/>
              <a:t>TAKE A BREAK</a:t>
            </a:r>
          </a:p>
        </p:txBody>
      </p:sp>
      <p:sp>
        <p:nvSpPr>
          <p:cNvPr id="24" name="TextBox 23"/>
          <p:cNvSpPr txBox="1"/>
          <p:nvPr/>
        </p:nvSpPr>
        <p:spPr>
          <a:xfrm>
            <a:off x="685800" y="4965192"/>
            <a:ext cx="3600450" cy="233141"/>
          </a:xfrm>
          <a:prstGeom prst="rect">
            <a:avLst/>
          </a:prstGeom>
          <a:noFill/>
        </p:spPr>
        <p:txBody>
          <a:bodyPr wrap="square" lIns="27432" tIns="13716" rIns="27432">
            <a:spAutoFit/>
          </a:bodyPr>
          <a:lstStyle/>
          <a:p>
            <a:pPr>
              <a:defRPr sz="1500" b="0">
                <a:solidFill>
                  <a:srgbClr val="2A3343"/>
                </a:solidFill>
                <a:latin typeface="Aptos"/>
              </a:defRPr>
            </a:pPr>
            <a:r>
              <a:rPr sz="1125"/>
              <a:t>Regroup if discussions get heated</a:t>
            </a:r>
          </a:p>
        </p:txBody>
      </p:sp>
      <p:sp>
        <p:nvSpPr>
          <p:cNvPr id="25" name="Rounded Rectangle 24"/>
          <p:cNvSpPr/>
          <p:nvPr/>
        </p:nvSpPr>
        <p:spPr>
          <a:xfrm>
            <a:off x="4718304" y="4567428"/>
            <a:ext cx="3957066" cy="720090"/>
          </a:xfrm>
          <a:prstGeom prst="roundRect">
            <a:avLst>
              <a:gd name="adj" fmla="val 12000"/>
            </a:avLst>
          </a:prstGeom>
          <a:solidFill>
            <a:srgbClr val="FCEF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6" name="TextBox 25"/>
          <p:cNvSpPr txBox="1"/>
          <p:nvPr/>
        </p:nvSpPr>
        <p:spPr>
          <a:xfrm>
            <a:off x="4869180" y="4677157"/>
            <a:ext cx="3621024" cy="244682"/>
          </a:xfrm>
          <a:prstGeom prst="rect">
            <a:avLst/>
          </a:prstGeom>
          <a:noFill/>
        </p:spPr>
        <p:txBody>
          <a:bodyPr wrap="square" lIns="27432" tIns="13716" rIns="27432">
            <a:spAutoFit/>
          </a:bodyPr>
          <a:lstStyle/>
          <a:p>
            <a:pPr>
              <a:defRPr sz="1600" b="1">
                <a:solidFill>
                  <a:srgbClr val="DF7638"/>
                </a:solidFill>
                <a:latin typeface="Aptos"/>
              </a:defRPr>
            </a:pPr>
            <a:r>
              <a:rPr sz="1200"/>
              <a:t>FINAL ROUND</a:t>
            </a:r>
          </a:p>
        </p:txBody>
      </p:sp>
      <p:sp>
        <p:nvSpPr>
          <p:cNvPr id="27" name="TextBox 26"/>
          <p:cNvSpPr txBox="1"/>
          <p:nvPr/>
        </p:nvSpPr>
        <p:spPr>
          <a:xfrm>
            <a:off x="4869180" y="4965192"/>
            <a:ext cx="3600450" cy="233141"/>
          </a:xfrm>
          <a:prstGeom prst="rect">
            <a:avLst/>
          </a:prstGeom>
          <a:noFill/>
        </p:spPr>
        <p:txBody>
          <a:bodyPr wrap="square" lIns="27432" tIns="13716" rIns="27432">
            <a:spAutoFit/>
          </a:bodyPr>
          <a:lstStyle/>
          <a:p>
            <a:pPr>
              <a:defRPr sz="1500" b="0">
                <a:solidFill>
                  <a:srgbClr val="2A3343"/>
                </a:solidFill>
                <a:latin typeface="Aptos"/>
              </a:defRPr>
            </a:pPr>
            <a:r>
              <a:rPr sz="1125"/>
              <a:t>Ask whether everyone can “live with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543800" cy="383182"/>
          </a:xfrm>
          <a:prstGeom prst="rect">
            <a:avLst/>
          </a:prstGeom>
          <a:noFill/>
        </p:spPr>
        <p:txBody>
          <a:bodyPr wrap="square" lIns="27432" tIns="13716" rIns="27432">
            <a:spAutoFit/>
          </a:bodyPr>
          <a:lstStyle/>
          <a:p>
            <a:pPr>
              <a:defRPr sz="2800" b="1">
                <a:solidFill>
                  <a:srgbClr val="1A2C52"/>
                </a:solidFill>
                <a:latin typeface="Aptos"/>
              </a:defRPr>
            </a:pPr>
            <a:r>
              <a:rPr sz="2100"/>
              <a:t>Engaged Board Members Help Reduce Risk</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17 / 22</a:t>
            </a:r>
          </a:p>
        </p:txBody>
      </p:sp>
      <p:sp>
        <p:nvSpPr>
          <p:cNvPr id="8" name="Rounded Rectangle 7"/>
          <p:cNvSpPr/>
          <p:nvPr/>
        </p:nvSpPr>
        <p:spPr>
          <a:xfrm>
            <a:off x="528066" y="2215134"/>
            <a:ext cx="8065008" cy="569214"/>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9" name="TextBox 8"/>
          <p:cNvSpPr txBox="1"/>
          <p:nvPr/>
        </p:nvSpPr>
        <p:spPr>
          <a:xfrm>
            <a:off x="678942" y="2318004"/>
            <a:ext cx="7742682" cy="267766"/>
          </a:xfrm>
          <a:prstGeom prst="rect">
            <a:avLst/>
          </a:prstGeom>
          <a:noFill/>
        </p:spPr>
        <p:txBody>
          <a:bodyPr wrap="square" lIns="27432" tIns="13716" rIns="27432">
            <a:spAutoFit/>
          </a:bodyPr>
          <a:lstStyle/>
          <a:p>
            <a:pPr>
              <a:defRPr sz="1800" b="1">
                <a:solidFill>
                  <a:srgbClr val="1A2C52"/>
                </a:solidFill>
                <a:latin typeface="Aptos"/>
              </a:defRPr>
            </a:pPr>
            <a:r>
              <a:rPr sz="1350"/>
              <a:t>Skate Canada provides Directors’ &amp; Officers’ insurance for eligible registered club board members.</a:t>
            </a:r>
          </a:p>
        </p:txBody>
      </p:sp>
      <p:sp>
        <p:nvSpPr>
          <p:cNvPr id="10" name="Rounded Rectangle 9"/>
          <p:cNvSpPr/>
          <p:nvPr/>
        </p:nvSpPr>
        <p:spPr>
          <a:xfrm>
            <a:off x="528066" y="2955798"/>
            <a:ext cx="3943350" cy="480060"/>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Oval 10"/>
          <p:cNvSpPr/>
          <p:nvPr/>
        </p:nvSpPr>
        <p:spPr>
          <a:xfrm>
            <a:off x="617220" y="3038094"/>
            <a:ext cx="301752" cy="301752"/>
          </a:xfrm>
          <a:prstGeom prst="ellipse">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2" name="TextBox 11"/>
          <p:cNvSpPr txBox="1"/>
          <p:nvPr/>
        </p:nvSpPr>
        <p:spPr>
          <a:xfrm>
            <a:off x="665226" y="3086100"/>
            <a:ext cx="219456" cy="210058"/>
          </a:xfrm>
          <a:prstGeom prst="rect">
            <a:avLst/>
          </a:prstGeom>
          <a:noFill/>
        </p:spPr>
        <p:txBody>
          <a:bodyPr wrap="square" lIns="27432" tIns="13716" rIns="27432">
            <a:spAutoFit/>
          </a:bodyPr>
          <a:lstStyle/>
          <a:p>
            <a:pPr>
              <a:defRPr sz="1300" b="1">
                <a:solidFill>
                  <a:srgbClr val="FFFFFF"/>
                </a:solidFill>
                <a:latin typeface="Aptos"/>
              </a:defRPr>
            </a:pPr>
            <a:r>
              <a:rPr sz="975"/>
              <a:t>✓</a:t>
            </a:r>
          </a:p>
        </p:txBody>
      </p:sp>
      <p:sp>
        <p:nvSpPr>
          <p:cNvPr id="13" name="TextBox 12"/>
          <p:cNvSpPr txBox="1"/>
          <p:nvPr/>
        </p:nvSpPr>
        <p:spPr>
          <a:xfrm>
            <a:off x="1008126" y="3044952"/>
            <a:ext cx="3346704" cy="221599"/>
          </a:xfrm>
          <a:prstGeom prst="rect">
            <a:avLst/>
          </a:prstGeom>
          <a:noFill/>
        </p:spPr>
        <p:txBody>
          <a:bodyPr wrap="square" lIns="27432" tIns="13716" rIns="27432">
            <a:spAutoFit/>
          </a:bodyPr>
          <a:lstStyle/>
          <a:p>
            <a:pPr>
              <a:defRPr sz="1400" b="0">
                <a:solidFill>
                  <a:srgbClr val="2A3343"/>
                </a:solidFill>
                <a:latin typeface="Aptos"/>
              </a:defRPr>
            </a:pPr>
            <a:r>
              <a:rPr sz="1050"/>
              <a:t>Know and support the club’s mission, vision and beliefs</a:t>
            </a:r>
          </a:p>
        </p:txBody>
      </p:sp>
      <p:sp>
        <p:nvSpPr>
          <p:cNvPr id="14" name="Rounded Rectangle 13"/>
          <p:cNvSpPr/>
          <p:nvPr/>
        </p:nvSpPr>
        <p:spPr>
          <a:xfrm>
            <a:off x="4690872" y="2955798"/>
            <a:ext cx="3943350" cy="480060"/>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5" name="Oval 14"/>
          <p:cNvSpPr/>
          <p:nvPr/>
        </p:nvSpPr>
        <p:spPr>
          <a:xfrm>
            <a:off x="4780026" y="3038094"/>
            <a:ext cx="301752" cy="301752"/>
          </a:xfrm>
          <a:prstGeom prst="ellipse">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6" name="TextBox 15"/>
          <p:cNvSpPr txBox="1"/>
          <p:nvPr/>
        </p:nvSpPr>
        <p:spPr>
          <a:xfrm>
            <a:off x="4828032" y="3086100"/>
            <a:ext cx="219456" cy="210058"/>
          </a:xfrm>
          <a:prstGeom prst="rect">
            <a:avLst/>
          </a:prstGeom>
          <a:noFill/>
        </p:spPr>
        <p:txBody>
          <a:bodyPr wrap="square" lIns="27432" tIns="13716" rIns="27432">
            <a:spAutoFit/>
          </a:bodyPr>
          <a:lstStyle/>
          <a:p>
            <a:pPr>
              <a:defRPr sz="1300" b="1">
                <a:solidFill>
                  <a:srgbClr val="FFFFFF"/>
                </a:solidFill>
                <a:latin typeface="Aptos"/>
              </a:defRPr>
            </a:pPr>
            <a:r>
              <a:rPr sz="975"/>
              <a:t>✓</a:t>
            </a:r>
          </a:p>
        </p:txBody>
      </p:sp>
      <p:sp>
        <p:nvSpPr>
          <p:cNvPr id="17" name="TextBox 16"/>
          <p:cNvSpPr txBox="1"/>
          <p:nvPr/>
        </p:nvSpPr>
        <p:spPr>
          <a:xfrm>
            <a:off x="5170932" y="3044952"/>
            <a:ext cx="3346704" cy="221599"/>
          </a:xfrm>
          <a:prstGeom prst="rect">
            <a:avLst/>
          </a:prstGeom>
          <a:noFill/>
        </p:spPr>
        <p:txBody>
          <a:bodyPr wrap="square" lIns="27432" tIns="13716" rIns="27432">
            <a:spAutoFit/>
          </a:bodyPr>
          <a:lstStyle/>
          <a:p>
            <a:pPr>
              <a:defRPr sz="1400" b="0">
                <a:solidFill>
                  <a:srgbClr val="2A3343"/>
                </a:solidFill>
                <a:latin typeface="Aptos"/>
              </a:defRPr>
            </a:pPr>
            <a:r>
              <a:rPr sz="1050"/>
              <a:t>Attend board and assigned committee meetings</a:t>
            </a:r>
          </a:p>
        </p:txBody>
      </p:sp>
      <p:sp>
        <p:nvSpPr>
          <p:cNvPr id="18" name="Rounded Rectangle 17"/>
          <p:cNvSpPr/>
          <p:nvPr/>
        </p:nvSpPr>
        <p:spPr>
          <a:xfrm>
            <a:off x="528066" y="3531870"/>
            <a:ext cx="3943350" cy="480060"/>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9" name="Oval 18"/>
          <p:cNvSpPr/>
          <p:nvPr/>
        </p:nvSpPr>
        <p:spPr>
          <a:xfrm>
            <a:off x="617220" y="3614165"/>
            <a:ext cx="301752" cy="301752"/>
          </a:xfrm>
          <a:prstGeom prst="ellipse">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TextBox 19"/>
          <p:cNvSpPr txBox="1"/>
          <p:nvPr/>
        </p:nvSpPr>
        <p:spPr>
          <a:xfrm>
            <a:off x="665226" y="3662172"/>
            <a:ext cx="219456" cy="210058"/>
          </a:xfrm>
          <a:prstGeom prst="rect">
            <a:avLst/>
          </a:prstGeom>
          <a:noFill/>
        </p:spPr>
        <p:txBody>
          <a:bodyPr wrap="square" lIns="27432" tIns="13716" rIns="27432">
            <a:spAutoFit/>
          </a:bodyPr>
          <a:lstStyle/>
          <a:p>
            <a:pPr>
              <a:defRPr sz="1300" b="1">
                <a:solidFill>
                  <a:srgbClr val="FFFFFF"/>
                </a:solidFill>
                <a:latin typeface="Aptos"/>
              </a:defRPr>
            </a:pPr>
            <a:r>
              <a:rPr sz="975"/>
              <a:t>✓</a:t>
            </a:r>
          </a:p>
        </p:txBody>
      </p:sp>
      <p:sp>
        <p:nvSpPr>
          <p:cNvPr id="21" name="TextBox 20"/>
          <p:cNvSpPr txBox="1"/>
          <p:nvPr/>
        </p:nvSpPr>
        <p:spPr>
          <a:xfrm>
            <a:off x="1008126" y="3621024"/>
            <a:ext cx="3346704" cy="221599"/>
          </a:xfrm>
          <a:prstGeom prst="rect">
            <a:avLst/>
          </a:prstGeom>
          <a:noFill/>
        </p:spPr>
        <p:txBody>
          <a:bodyPr wrap="square" lIns="27432" tIns="13716" rIns="27432">
            <a:spAutoFit/>
          </a:bodyPr>
          <a:lstStyle/>
          <a:p>
            <a:pPr>
              <a:defRPr sz="1400" b="0">
                <a:solidFill>
                  <a:srgbClr val="2A3343"/>
                </a:solidFill>
                <a:latin typeface="Aptos"/>
              </a:defRPr>
            </a:pPr>
            <a:r>
              <a:rPr sz="1050"/>
              <a:t>Read materials before each meeting</a:t>
            </a:r>
          </a:p>
        </p:txBody>
      </p:sp>
      <p:sp>
        <p:nvSpPr>
          <p:cNvPr id="22" name="Rounded Rectangle 21"/>
          <p:cNvSpPr/>
          <p:nvPr/>
        </p:nvSpPr>
        <p:spPr>
          <a:xfrm>
            <a:off x="4690872" y="3531870"/>
            <a:ext cx="3943350" cy="480060"/>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3" name="Oval 22"/>
          <p:cNvSpPr/>
          <p:nvPr/>
        </p:nvSpPr>
        <p:spPr>
          <a:xfrm>
            <a:off x="4780026" y="3614165"/>
            <a:ext cx="301752" cy="301752"/>
          </a:xfrm>
          <a:prstGeom prst="ellipse">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4" name="TextBox 23"/>
          <p:cNvSpPr txBox="1"/>
          <p:nvPr/>
        </p:nvSpPr>
        <p:spPr>
          <a:xfrm>
            <a:off x="4828032" y="3662172"/>
            <a:ext cx="219456" cy="210058"/>
          </a:xfrm>
          <a:prstGeom prst="rect">
            <a:avLst/>
          </a:prstGeom>
          <a:noFill/>
        </p:spPr>
        <p:txBody>
          <a:bodyPr wrap="square" lIns="27432" tIns="13716" rIns="27432">
            <a:spAutoFit/>
          </a:bodyPr>
          <a:lstStyle/>
          <a:p>
            <a:pPr>
              <a:defRPr sz="1300" b="1">
                <a:solidFill>
                  <a:srgbClr val="FFFFFF"/>
                </a:solidFill>
                <a:latin typeface="Aptos"/>
              </a:defRPr>
            </a:pPr>
            <a:r>
              <a:rPr sz="975"/>
              <a:t>✓</a:t>
            </a:r>
          </a:p>
        </p:txBody>
      </p:sp>
      <p:sp>
        <p:nvSpPr>
          <p:cNvPr id="25" name="TextBox 24"/>
          <p:cNvSpPr txBox="1"/>
          <p:nvPr/>
        </p:nvSpPr>
        <p:spPr>
          <a:xfrm>
            <a:off x="5170932" y="3621024"/>
            <a:ext cx="3346704" cy="221599"/>
          </a:xfrm>
          <a:prstGeom prst="rect">
            <a:avLst/>
          </a:prstGeom>
          <a:noFill/>
        </p:spPr>
        <p:txBody>
          <a:bodyPr wrap="square" lIns="27432" tIns="13716" rIns="27432">
            <a:spAutoFit/>
          </a:bodyPr>
          <a:lstStyle/>
          <a:p>
            <a:pPr>
              <a:defRPr sz="1400" b="0">
                <a:solidFill>
                  <a:srgbClr val="2A3343"/>
                </a:solidFill>
                <a:latin typeface="Aptos"/>
              </a:defRPr>
            </a:pPr>
            <a:r>
              <a:rPr sz="1050"/>
              <a:t>Know board policies</a:t>
            </a:r>
          </a:p>
        </p:txBody>
      </p:sp>
      <p:sp>
        <p:nvSpPr>
          <p:cNvPr id="26" name="Rounded Rectangle 25"/>
          <p:cNvSpPr/>
          <p:nvPr/>
        </p:nvSpPr>
        <p:spPr>
          <a:xfrm>
            <a:off x="528066" y="4107942"/>
            <a:ext cx="3943350" cy="480060"/>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7" name="Oval 26"/>
          <p:cNvSpPr/>
          <p:nvPr/>
        </p:nvSpPr>
        <p:spPr>
          <a:xfrm>
            <a:off x="617220" y="4190238"/>
            <a:ext cx="301752" cy="301752"/>
          </a:xfrm>
          <a:prstGeom prst="ellipse">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8" name="TextBox 27"/>
          <p:cNvSpPr txBox="1"/>
          <p:nvPr/>
        </p:nvSpPr>
        <p:spPr>
          <a:xfrm>
            <a:off x="665226" y="4238244"/>
            <a:ext cx="219456" cy="210058"/>
          </a:xfrm>
          <a:prstGeom prst="rect">
            <a:avLst/>
          </a:prstGeom>
          <a:noFill/>
        </p:spPr>
        <p:txBody>
          <a:bodyPr wrap="square" lIns="27432" tIns="13716" rIns="27432">
            <a:spAutoFit/>
          </a:bodyPr>
          <a:lstStyle/>
          <a:p>
            <a:pPr>
              <a:defRPr sz="1300" b="1">
                <a:solidFill>
                  <a:srgbClr val="FFFFFF"/>
                </a:solidFill>
                <a:latin typeface="Aptos"/>
              </a:defRPr>
            </a:pPr>
            <a:r>
              <a:rPr sz="975"/>
              <a:t>✓</a:t>
            </a:r>
          </a:p>
        </p:txBody>
      </p:sp>
      <p:sp>
        <p:nvSpPr>
          <p:cNvPr id="29" name="TextBox 28"/>
          <p:cNvSpPr txBox="1"/>
          <p:nvPr/>
        </p:nvSpPr>
        <p:spPr>
          <a:xfrm>
            <a:off x="1008126" y="4197096"/>
            <a:ext cx="3346704" cy="221599"/>
          </a:xfrm>
          <a:prstGeom prst="rect">
            <a:avLst/>
          </a:prstGeom>
          <a:noFill/>
        </p:spPr>
        <p:txBody>
          <a:bodyPr wrap="square" lIns="27432" tIns="13716" rIns="27432">
            <a:spAutoFit/>
          </a:bodyPr>
          <a:lstStyle/>
          <a:p>
            <a:pPr>
              <a:defRPr sz="1400" b="0">
                <a:solidFill>
                  <a:srgbClr val="2A3343"/>
                </a:solidFill>
                <a:latin typeface="Aptos"/>
              </a:defRPr>
            </a:pPr>
            <a:r>
              <a:rPr sz="1050"/>
              <a:t>Review board and committee minutes</a:t>
            </a:r>
          </a:p>
        </p:txBody>
      </p:sp>
      <p:sp>
        <p:nvSpPr>
          <p:cNvPr id="30" name="Rounded Rectangle 29"/>
          <p:cNvSpPr/>
          <p:nvPr/>
        </p:nvSpPr>
        <p:spPr>
          <a:xfrm>
            <a:off x="4690872" y="4107942"/>
            <a:ext cx="3943350" cy="480060"/>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1" name="Oval 30"/>
          <p:cNvSpPr/>
          <p:nvPr/>
        </p:nvSpPr>
        <p:spPr>
          <a:xfrm>
            <a:off x="4780026" y="4190238"/>
            <a:ext cx="301752" cy="301752"/>
          </a:xfrm>
          <a:prstGeom prst="ellipse">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2" name="TextBox 31"/>
          <p:cNvSpPr txBox="1"/>
          <p:nvPr/>
        </p:nvSpPr>
        <p:spPr>
          <a:xfrm>
            <a:off x="4828032" y="4238244"/>
            <a:ext cx="219456" cy="210058"/>
          </a:xfrm>
          <a:prstGeom prst="rect">
            <a:avLst/>
          </a:prstGeom>
          <a:noFill/>
        </p:spPr>
        <p:txBody>
          <a:bodyPr wrap="square" lIns="27432" tIns="13716" rIns="27432">
            <a:spAutoFit/>
          </a:bodyPr>
          <a:lstStyle/>
          <a:p>
            <a:pPr>
              <a:defRPr sz="1300" b="1">
                <a:solidFill>
                  <a:srgbClr val="FFFFFF"/>
                </a:solidFill>
                <a:latin typeface="Aptos"/>
              </a:defRPr>
            </a:pPr>
            <a:r>
              <a:rPr sz="975"/>
              <a:t>✓</a:t>
            </a:r>
          </a:p>
        </p:txBody>
      </p:sp>
      <p:sp>
        <p:nvSpPr>
          <p:cNvPr id="33" name="TextBox 32"/>
          <p:cNvSpPr txBox="1"/>
          <p:nvPr/>
        </p:nvSpPr>
        <p:spPr>
          <a:xfrm>
            <a:off x="5170932" y="4197096"/>
            <a:ext cx="3346704" cy="221599"/>
          </a:xfrm>
          <a:prstGeom prst="rect">
            <a:avLst/>
          </a:prstGeom>
          <a:noFill/>
        </p:spPr>
        <p:txBody>
          <a:bodyPr wrap="square" lIns="27432" tIns="13716" rIns="27432">
            <a:spAutoFit/>
          </a:bodyPr>
          <a:lstStyle/>
          <a:p>
            <a:pPr>
              <a:defRPr sz="1400" b="0">
                <a:solidFill>
                  <a:srgbClr val="2A3343"/>
                </a:solidFill>
                <a:latin typeface="Aptos"/>
              </a:defRPr>
            </a:pPr>
            <a:r>
              <a:rPr sz="1050"/>
              <a:t>Know cheque-signing authorities and limits</a:t>
            </a:r>
          </a:p>
        </p:txBody>
      </p:sp>
      <p:sp>
        <p:nvSpPr>
          <p:cNvPr id="34" name="Rounded Rectangle 33"/>
          <p:cNvSpPr/>
          <p:nvPr/>
        </p:nvSpPr>
        <p:spPr>
          <a:xfrm>
            <a:off x="528066" y="4684014"/>
            <a:ext cx="3943350" cy="480060"/>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5" name="Oval 34"/>
          <p:cNvSpPr/>
          <p:nvPr/>
        </p:nvSpPr>
        <p:spPr>
          <a:xfrm>
            <a:off x="617220" y="4766310"/>
            <a:ext cx="301752" cy="301752"/>
          </a:xfrm>
          <a:prstGeom prst="ellipse">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6" name="TextBox 35"/>
          <p:cNvSpPr txBox="1"/>
          <p:nvPr/>
        </p:nvSpPr>
        <p:spPr>
          <a:xfrm>
            <a:off x="665226" y="4814316"/>
            <a:ext cx="219456" cy="210058"/>
          </a:xfrm>
          <a:prstGeom prst="rect">
            <a:avLst/>
          </a:prstGeom>
          <a:noFill/>
        </p:spPr>
        <p:txBody>
          <a:bodyPr wrap="square" lIns="27432" tIns="13716" rIns="27432">
            <a:spAutoFit/>
          </a:bodyPr>
          <a:lstStyle/>
          <a:p>
            <a:pPr>
              <a:defRPr sz="1300" b="1">
                <a:solidFill>
                  <a:srgbClr val="FFFFFF"/>
                </a:solidFill>
                <a:latin typeface="Aptos"/>
              </a:defRPr>
            </a:pPr>
            <a:r>
              <a:rPr sz="975"/>
              <a:t>✓</a:t>
            </a:r>
          </a:p>
        </p:txBody>
      </p:sp>
      <p:sp>
        <p:nvSpPr>
          <p:cNvPr id="37" name="TextBox 36"/>
          <p:cNvSpPr txBox="1"/>
          <p:nvPr/>
        </p:nvSpPr>
        <p:spPr>
          <a:xfrm>
            <a:off x="1008126" y="4773168"/>
            <a:ext cx="3346704" cy="221599"/>
          </a:xfrm>
          <a:prstGeom prst="rect">
            <a:avLst/>
          </a:prstGeom>
          <a:noFill/>
        </p:spPr>
        <p:txBody>
          <a:bodyPr wrap="square" lIns="27432" tIns="13716" rIns="27432">
            <a:spAutoFit/>
          </a:bodyPr>
          <a:lstStyle/>
          <a:p>
            <a:pPr>
              <a:defRPr sz="1400" b="0">
                <a:solidFill>
                  <a:srgbClr val="2A3343"/>
                </a:solidFill>
                <a:latin typeface="Aptos"/>
              </a:defRPr>
            </a:pPr>
            <a:r>
              <a:rPr sz="1050"/>
              <a:t>Monitor members’ response to programs and services</a:t>
            </a:r>
          </a:p>
        </p:txBody>
      </p:sp>
      <p:sp>
        <p:nvSpPr>
          <p:cNvPr id="38" name="Rounded Rectangle 37"/>
          <p:cNvSpPr/>
          <p:nvPr/>
        </p:nvSpPr>
        <p:spPr>
          <a:xfrm>
            <a:off x="4690872" y="4684014"/>
            <a:ext cx="3943350" cy="480060"/>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9" name="Oval 38"/>
          <p:cNvSpPr/>
          <p:nvPr/>
        </p:nvSpPr>
        <p:spPr>
          <a:xfrm>
            <a:off x="4780026" y="4766310"/>
            <a:ext cx="301752" cy="301752"/>
          </a:xfrm>
          <a:prstGeom prst="ellipse">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0" name="TextBox 39"/>
          <p:cNvSpPr txBox="1"/>
          <p:nvPr/>
        </p:nvSpPr>
        <p:spPr>
          <a:xfrm>
            <a:off x="4828032" y="4814316"/>
            <a:ext cx="219456" cy="210058"/>
          </a:xfrm>
          <a:prstGeom prst="rect">
            <a:avLst/>
          </a:prstGeom>
          <a:noFill/>
        </p:spPr>
        <p:txBody>
          <a:bodyPr wrap="square" lIns="27432" tIns="13716" rIns="27432">
            <a:spAutoFit/>
          </a:bodyPr>
          <a:lstStyle/>
          <a:p>
            <a:pPr>
              <a:defRPr sz="1300" b="1">
                <a:solidFill>
                  <a:srgbClr val="FFFFFF"/>
                </a:solidFill>
                <a:latin typeface="Aptos"/>
              </a:defRPr>
            </a:pPr>
            <a:r>
              <a:rPr sz="975"/>
              <a:t>✓</a:t>
            </a:r>
          </a:p>
        </p:txBody>
      </p:sp>
      <p:sp>
        <p:nvSpPr>
          <p:cNvPr id="41" name="TextBox 40"/>
          <p:cNvSpPr txBox="1"/>
          <p:nvPr/>
        </p:nvSpPr>
        <p:spPr>
          <a:xfrm>
            <a:off x="5170932" y="4773168"/>
            <a:ext cx="3346704" cy="221599"/>
          </a:xfrm>
          <a:prstGeom prst="rect">
            <a:avLst/>
          </a:prstGeom>
          <a:noFill/>
        </p:spPr>
        <p:txBody>
          <a:bodyPr wrap="square" lIns="27432" tIns="13716" rIns="27432">
            <a:spAutoFit/>
          </a:bodyPr>
          <a:lstStyle/>
          <a:p>
            <a:pPr>
              <a:defRPr sz="1400" b="0">
                <a:solidFill>
                  <a:srgbClr val="2A3343"/>
                </a:solidFill>
                <a:latin typeface="Aptos"/>
              </a:defRPr>
            </a:pPr>
            <a:r>
              <a:rPr sz="1050"/>
              <a:t>Review budgets and financial statements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543800" cy="383182"/>
          </a:xfrm>
          <a:prstGeom prst="rect">
            <a:avLst/>
          </a:prstGeom>
          <a:noFill/>
        </p:spPr>
        <p:txBody>
          <a:bodyPr wrap="square" lIns="27432" tIns="13716" rIns="27432">
            <a:spAutoFit/>
          </a:bodyPr>
          <a:lstStyle/>
          <a:p>
            <a:pPr>
              <a:defRPr sz="2800" b="1">
                <a:solidFill>
                  <a:srgbClr val="1A2C52"/>
                </a:solidFill>
                <a:latin typeface="Aptos"/>
              </a:defRPr>
            </a:pPr>
            <a:r>
              <a:rPr sz="2100"/>
              <a:t>Risk Management Is More Than Insurance</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18 / 22</a:t>
            </a:r>
          </a:p>
        </p:txBody>
      </p:sp>
      <p:sp>
        <p:nvSpPr>
          <p:cNvPr id="8" name="Rounded Rectangle 7"/>
          <p:cNvSpPr/>
          <p:nvPr/>
        </p:nvSpPr>
        <p:spPr>
          <a:xfrm>
            <a:off x="528066" y="2221992"/>
            <a:ext cx="8065008" cy="576072"/>
          </a:xfrm>
          <a:prstGeom prst="roundRect">
            <a:avLst>
              <a:gd name="adj" fmla="val 12000"/>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9" name="TextBox 8"/>
          <p:cNvSpPr txBox="1"/>
          <p:nvPr/>
        </p:nvSpPr>
        <p:spPr>
          <a:xfrm>
            <a:off x="713232" y="2318004"/>
            <a:ext cx="7632954" cy="452432"/>
          </a:xfrm>
          <a:prstGeom prst="rect">
            <a:avLst/>
          </a:prstGeom>
          <a:noFill/>
        </p:spPr>
        <p:txBody>
          <a:bodyPr wrap="square" lIns="27432" tIns="13716" rIns="27432">
            <a:spAutoFit/>
          </a:bodyPr>
          <a:lstStyle/>
          <a:p>
            <a:pPr>
              <a:defRPr sz="1700" b="1">
                <a:solidFill>
                  <a:srgbClr val="FFFFFF"/>
                </a:solidFill>
                <a:latin typeface="Aptos"/>
              </a:defRPr>
            </a:pPr>
            <a:r>
              <a:rPr sz="1275" dirty="0"/>
              <a:t>Insurance transfers certain risks, but other risks, including reputational damage, cannot </a:t>
            </a:r>
            <a:r>
              <a:rPr lang="en-US" sz="1275" dirty="0"/>
              <a:t>be eliminated by insurance. </a:t>
            </a:r>
            <a:endParaRPr sz="1275" dirty="0"/>
          </a:p>
        </p:txBody>
      </p:sp>
      <p:sp>
        <p:nvSpPr>
          <p:cNvPr id="10" name="Rounded Rectangle 9"/>
          <p:cNvSpPr/>
          <p:nvPr/>
        </p:nvSpPr>
        <p:spPr>
          <a:xfrm>
            <a:off x="569214" y="3038093"/>
            <a:ext cx="3943350" cy="857250"/>
          </a:xfrm>
          <a:prstGeom prst="roundRect">
            <a:avLst>
              <a:gd name="adj" fmla="val 12000"/>
            </a:avLst>
          </a:prstGeom>
          <a:solidFill>
            <a:srgbClr val="D7E2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Rounded Rectangle 10"/>
          <p:cNvSpPr/>
          <p:nvPr/>
        </p:nvSpPr>
        <p:spPr>
          <a:xfrm>
            <a:off x="528066" y="2990088"/>
            <a:ext cx="3943350" cy="857250"/>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2" name="Rectangle 11"/>
          <p:cNvSpPr/>
          <p:nvPr/>
        </p:nvSpPr>
        <p:spPr>
          <a:xfrm>
            <a:off x="528066" y="2990088"/>
            <a:ext cx="3943350" cy="7543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3" name="TextBox 12"/>
          <p:cNvSpPr txBox="1"/>
          <p:nvPr/>
        </p:nvSpPr>
        <p:spPr>
          <a:xfrm>
            <a:off x="658368" y="3140964"/>
            <a:ext cx="3682746" cy="279307"/>
          </a:xfrm>
          <a:prstGeom prst="rect">
            <a:avLst/>
          </a:prstGeom>
          <a:noFill/>
        </p:spPr>
        <p:txBody>
          <a:bodyPr wrap="square" lIns="27432" tIns="13716" rIns="27432">
            <a:spAutoFit/>
          </a:bodyPr>
          <a:lstStyle/>
          <a:p>
            <a:pPr>
              <a:defRPr sz="1900" b="1">
                <a:solidFill>
                  <a:srgbClr val="0033A0"/>
                </a:solidFill>
                <a:latin typeface="Aptos"/>
              </a:defRPr>
            </a:pPr>
            <a:r>
              <a:rPr sz="1425"/>
              <a:t>AVOID</a:t>
            </a:r>
          </a:p>
        </p:txBody>
      </p:sp>
      <p:sp>
        <p:nvSpPr>
          <p:cNvPr id="14" name="TextBox 13"/>
          <p:cNvSpPr txBox="1"/>
          <p:nvPr/>
        </p:nvSpPr>
        <p:spPr>
          <a:xfrm>
            <a:off x="665226" y="3545586"/>
            <a:ext cx="3669030" cy="233141"/>
          </a:xfrm>
          <a:prstGeom prst="rect">
            <a:avLst/>
          </a:prstGeom>
          <a:noFill/>
        </p:spPr>
        <p:txBody>
          <a:bodyPr wrap="square" lIns="27432" tIns="13716" rIns="27432">
            <a:spAutoFit/>
          </a:bodyPr>
          <a:lstStyle/>
          <a:p>
            <a:pPr>
              <a:defRPr sz="1500" b="0">
                <a:solidFill>
                  <a:srgbClr val="2A3343"/>
                </a:solidFill>
                <a:latin typeface="Aptos"/>
              </a:defRPr>
            </a:pPr>
            <a:r>
              <a:rPr sz="1125"/>
              <a:t>Stop the activity or fix the problem.</a:t>
            </a:r>
          </a:p>
        </p:txBody>
      </p:sp>
      <p:sp>
        <p:nvSpPr>
          <p:cNvPr id="15" name="Rounded Rectangle 14"/>
          <p:cNvSpPr/>
          <p:nvPr/>
        </p:nvSpPr>
        <p:spPr>
          <a:xfrm>
            <a:off x="4752593" y="3038093"/>
            <a:ext cx="3943350" cy="857250"/>
          </a:xfrm>
          <a:prstGeom prst="roundRect">
            <a:avLst>
              <a:gd name="adj" fmla="val 12000"/>
            </a:avLst>
          </a:prstGeom>
          <a:solidFill>
            <a:srgbClr val="D7E2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6" name="Rounded Rectangle 15"/>
          <p:cNvSpPr/>
          <p:nvPr/>
        </p:nvSpPr>
        <p:spPr>
          <a:xfrm>
            <a:off x="4711445" y="2990088"/>
            <a:ext cx="3943350" cy="857250"/>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7" name="Rectangle 16"/>
          <p:cNvSpPr/>
          <p:nvPr/>
        </p:nvSpPr>
        <p:spPr>
          <a:xfrm>
            <a:off x="4711445" y="2990088"/>
            <a:ext cx="3943350" cy="75438"/>
          </a:xfrm>
          <a:prstGeom prst="rect">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8" name="TextBox 17"/>
          <p:cNvSpPr txBox="1"/>
          <p:nvPr/>
        </p:nvSpPr>
        <p:spPr>
          <a:xfrm>
            <a:off x="4841748" y="3140964"/>
            <a:ext cx="3682746" cy="279307"/>
          </a:xfrm>
          <a:prstGeom prst="rect">
            <a:avLst/>
          </a:prstGeom>
          <a:noFill/>
        </p:spPr>
        <p:txBody>
          <a:bodyPr wrap="square" lIns="27432" tIns="13716" rIns="27432">
            <a:spAutoFit/>
          </a:bodyPr>
          <a:lstStyle/>
          <a:p>
            <a:pPr>
              <a:defRPr sz="1900" b="1">
                <a:solidFill>
                  <a:srgbClr val="00839F"/>
                </a:solidFill>
                <a:latin typeface="Aptos"/>
              </a:defRPr>
            </a:pPr>
            <a:r>
              <a:rPr sz="1425"/>
              <a:t>REDUCE</a:t>
            </a:r>
          </a:p>
        </p:txBody>
      </p:sp>
      <p:sp>
        <p:nvSpPr>
          <p:cNvPr id="19" name="TextBox 18"/>
          <p:cNvSpPr txBox="1"/>
          <p:nvPr/>
        </p:nvSpPr>
        <p:spPr>
          <a:xfrm>
            <a:off x="4848605" y="3545586"/>
            <a:ext cx="3669030" cy="233141"/>
          </a:xfrm>
          <a:prstGeom prst="rect">
            <a:avLst/>
          </a:prstGeom>
          <a:noFill/>
        </p:spPr>
        <p:txBody>
          <a:bodyPr wrap="square" lIns="27432" tIns="13716" rIns="27432">
            <a:spAutoFit/>
          </a:bodyPr>
          <a:lstStyle/>
          <a:p>
            <a:pPr>
              <a:defRPr sz="1500" b="0">
                <a:solidFill>
                  <a:srgbClr val="2A3343"/>
                </a:solidFill>
                <a:latin typeface="Aptos"/>
              </a:defRPr>
            </a:pPr>
            <a:r>
              <a:rPr sz="1125"/>
              <a:t>Change the activity or add procedures.</a:t>
            </a:r>
          </a:p>
        </p:txBody>
      </p:sp>
      <p:sp>
        <p:nvSpPr>
          <p:cNvPr id="20" name="Rounded Rectangle 19"/>
          <p:cNvSpPr/>
          <p:nvPr/>
        </p:nvSpPr>
        <p:spPr>
          <a:xfrm>
            <a:off x="569214" y="4046220"/>
            <a:ext cx="3943350" cy="857250"/>
          </a:xfrm>
          <a:prstGeom prst="roundRect">
            <a:avLst>
              <a:gd name="adj" fmla="val 12000"/>
            </a:avLst>
          </a:prstGeom>
          <a:solidFill>
            <a:srgbClr val="D7E2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1" name="Rounded Rectangle 20"/>
          <p:cNvSpPr/>
          <p:nvPr/>
        </p:nvSpPr>
        <p:spPr>
          <a:xfrm>
            <a:off x="528066" y="3998214"/>
            <a:ext cx="3943350" cy="857250"/>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2" name="Rectangle 21"/>
          <p:cNvSpPr/>
          <p:nvPr/>
        </p:nvSpPr>
        <p:spPr>
          <a:xfrm>
            <a:off x="528066" y="3998214"/>
            <a:ext cx="3943350" cy="75438"/>
          </a:xfrm>
          <a:prstGeom prst="rect">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3" name="TextBox 22"/>
          <p:cNvSpPr txBox="1"/>
          <p:nvPr/>
        </p:nvSpPr>
        <p:spPr>
          <a:xfrm>
            <a:off x="658368" y="4149090"/>
            <a:ext cx="3682746" cy="279307"/>
          </a:xfrm>
          <a:prstGeom prst="rect">
            <a:avLst/>
          </a:prstGeom>
          <a:noFill/>
        </p:spPr>
        <p:txBody>
          <a:bodyPr wrap="square" lIns="27432" tIns="13716" rIns="27432">
            <a:spAutoFit/>
          </a:bodyPr>
          <a:lstStyle/>
          <a:p>
            <a:pPr>
              <a:defRPr sz="1900" b="1">
                <a:solidFill>
                  <a:srgbClr val="DF7638"/>
                </a:solidFill>
                <a:latin typeface="Aptos"/>
              </a:defRPr>
            </a:pPr>
            <a:r>
              <a:rPr sz="1425"/>
              <a:t>TRANSFER</a:t>
            </a:r>
          </a:p>
        </p:txBody>
      </p:sp>
      <p:sp>
        <p:nvSpPr>
          <p:cNvPr id="24" name="TextBox 23"/>
          <p:cNvSpPr txBox="1"/>
          <p:nvPr/>
        </p:nvSpPr>
        <p:spPr>
          <a:xfrm>
            <a:off x="665226" y="4553712"/>
            <a:ext cx="3669030" cy="233141"/>
          </a:xfrm>
          <a:prstGeom prst="rect">
            <a:avLst/>
          </a:prstGeom>
          <a:noFill/>
        </p:spPr>
        <p:txBody>
          <a:bodyPr wrap="square" lIns="27432" tIns="13716" rIns="27432">
            <a:spAutoFit/>
          </a:bodyPr>
          <a:lstStyle/>
          <a:p>
            <a:pPr>
              <a:defRPr sz="1500" b="0">
                <a:solidFill>
                  <a:srgbClr val="2A3343"/>
                </a:solidFill>
                <a:latin typeface="Aptos"/>
              </a:defRPr>
            </a:pPr>
            <a:r>
              <a:rPr sz="1125"/>
              <a:t>Insurance or outsourcing, within limits.</a:t>
            </a:r>
          </a:p>
        </p:txBody>
      </p:sp>
      <p:sp>
        <p:nvSpPr>
          <p:cNvPr id="25" name="Rounded Rectangle 24"/>
          <p:cNvSpPr/>
          <p:nvPr/>
        </p:nvSpPr>
        <p:spPr>
          <a:xfrm>
            <a:off x="4752593" y="4046220"/>
            <a:ext cx="3943350" cy="857250"/>
          </a:xfrm>
          <a:prstGeom prst="roundRect">
            <a:avLst>
              <a:gd name="adj" fmla="val 12000"/>
            </a:avLst>
          </a:prstGeom>
          <a:solidFill>
            <a:srgbClr val="D7E2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6" name="Rounded Rectangle 25"/>
          <p:cNvSpPr/>
          <p:nvPr/>
        </p:nvSpPr>
        <p:spPr>
          <a:xfrm>
            <a:off x="4711445" y="3998214"/>
            <a:ext cx="3943350" cy="857250"/>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7" name="Rectangle 26"/>
          <p:cNvSpPr/>
          <p:nvPr/>
        </p:nvSpPr>
        <p:spPr>
          <a:xfrm>
            <a:off x="4711445" y="3998214"/>
            <a:ext cx="3943350" cy="75438"/>
          </a:xfrm>
          <a:prstGeom prst="rect">
            <a:avLst/>
          </a:prstGeom>
          <a:solidFill>
            <a:srgbClr val="1A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8" name="TextBox 27"/>
          <p:cNvSpPr txBox="1"/>
          <p:nvPr/>
        </p:nvSpPr>
        <p:spPr>
          <a:xfrm>
            <a:off x="4841748" y="4149090"/>
            <a:ext cx="3682746" cy="279307"/>
          </a:xfrm>
          <a:prstGeom prst="rect">
            <a:avLst/>
          </a:prstGeom>
          <a:noFill/>
        </p:spPr>
        <p:txBody>
          <a:bodyPr wrap="square" lIns="27432" tIns="13716" rIns="27432">
            <a:spAutoFit/>
          </a:bodyPr>
          <a:lstStyle/>
          <a:p>
            <a:pPr>
              <a:defRPr sz="1900" b="1">
                <a:solidFill>
                  <a:srgbClr val="1A2C52"/>
                </a:solidFill>
                <a:latin typeface="Aptos"/>
              </a:defRPr>
            </a:pPr>
            <a:r>
              <a:rPr sz="1425"/>
              <a:t>ACCEPT</a:t>
            </a:r>
          </a:p>
        </p:txBody>
      </p:sp>
      <p:sp>
        <p:nvSpPr>
          <p:cNvPr id="29" name="TextBox 28"/>
          <p:cNvSpPr txBox="1"/>
          <p:nvPr/>
        </p:nvSpPr>
        <p:spPr>
          <a:xfrm>
            <a:off x="4848605" y="4553712"/>
            <a:ext cx="3669030" cy="233141"/>
          </a:xfrm>
          <a:prstGeom prst="rect">
            <a:avLst/>
          </a:prstGeom>
          <a:noFill/>
        </p:spPr>
        <p:txBody>
          <a:bodyPr wrap="square" lIns="27432" tIns="13716" rIns="27432">
            <a:spAutoFit/>
          </a:bodyPr>
          <a:lstStyle/>
          <a:p>
            <a:pPr>
              <a:defRPr sz="1500" b="0">
                <a:solidFill>
                  <a:srgbClr val="2A3343"/>
                </a:solidFill>
                <a:latin typeface="Aptos"/>
              </a:defRPr>
            </a:pPr>
            <a:r>
              <a:rPr sz="1125"/>
              <a:t>Plan for unavoidable risks.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543800" cy="383182"/>
          </a:xfrm>
          <a:prstGeom prst="rect">
            <a:avLst/>
          </a:prstGeom>
          <a:noFill/>
        </p:spPr>
        <p:txBody>
          <a:bodyPr wrap="square" lIns="27432" tIns="13716" rIns="27432">
            <a:spAutoFit/>
          </a:bodyPr>
          <a:lstStyle/>
          <a:p>
            <a:pPr>
              <a:defRPr sz="2800" b="1">
                <a:solidFill>
                  <a:srgbClr val="1A2C52"/>
                </a:solidFill>
                <a:latin typeface="Aptos"/>
              </a:defRPr>
            </a:pPr>
            <a:r>
              <a:rPr sz="2100"/>
              <a:t>Freedom to Care Act</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19 / 22</a:t>
            </a:r>
          </a:p>
        </p:txBody>
      </p:sp>
      <p:sp>
        <p:nvSpPr>
          <p:cNvPr id="8" name="TextBox 7"/>
          <p:cNvSpPr txBox="1"/>
          <p:nvPr/>
        </p:nvSpPr>
        <p:spPr>
          <a:xfrm>
            <a:off x="548640" y="2173986"/>
            <a:ext cx="7955280" cy="290849"/>
          </a:xfrm>
          <a:prstGeom prst="rect">
            <a:avLst/>
          </a:prstGeom>
          <a:noFill/>
        </p:spPr>
        <p:txBody>
          <a:bodyPr wrap="square" lIns="27432" tIns="13716" rIns="27432">
            <a:spAutoFit/>
          </a:bodyPr>
          <a:lstStyle/>
          <a:p>
            <a:pPr>
              <a:defRPr sz="2000" b="1">
                <a:solidFill>
                  <a:srgbClr val="00839F"/>
                </a:solidFill>
                <a:latin typeface="Aptos"/>
              </a:defRPr>
            </a:pPr>
            <a:r>
              <a:rPr sz="1500"/>
              <a:t>Supporting volunteers in Alberta’s nonprofit sector</a:t>
            </a:r>
          </a:p>
        </p:txBody>
      </p:sp>
      <p:sp>
        <p:nvSpPr>
          <p:cNvPr id="9" name="Rounded Rectangle 8"/>
          <p:cNvSpPr/>
          <p:nvPr/>
        </p:nvSpPr>
        <p:spPr>
          <a:xfrm>
            <a:off x="576072" y="2674620"/>
            <a:ext cx="3888486" cy="2366010"/>
          </a:xfrm>
          <a:prstGeom prst="roundRect">
            <a:avLst>
              <a:gd name="adj" fmla="val 12000"/>
            </a:avLst>
          </a:prstGeom>
          <a:solidFill>
            <a:srgbClr val="D7E2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Rounded Rectangle 9"/>
          <p:cNvSpPr/>
          <p:nvPr/>
        </p:nvSpPr>
        <p:spPr>
          <a:xfrm>
            <a:off x="534924" y="2626614"/>
            <a:ext cx="3888486" cy="2366010"/>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Rectangle 10"/>
          <p:cNvSpPr/>
          <p:nvPr/>
        </p:nvSpPr>
        <p:spPr>
          <a:xfrm>
            <a:off x="534924" y="2626614"/>
            <a:ext cx="3888486" cy="7543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2" name="TextBox 11"/>
          <p:cNvSpPr txBox="1"/>
          <p:nvPr/>
        </p:nvSpPr>
        <p:spPr>
          <a:xfrm>
            <a:off x="665226" y="2777490"/>
            <a:ext cx="3627882" cy="279307"/>
          </a:xfrm>
          <a:prstGeom prst="rect">
            <a:avLst/>
          </a:prstGeom>
          <a:noFill/>
        </p:spPr>
        <p:txBody>
          <a:bodyPr wrap="square" lIns="27432" tIns="13716" rIns="27432">
            <a:spAutoFit/>
          </a:bodyPr>
          <a:lstStyle/>
          <a:p>
            <a:pPr>
              <a:defRPr sz="1900" b="1">
                <a:solidFill>
                  <a:srgbClr val="0033A0"/>
                </a:solidFill>
                <a:latin typeface="Aptos"/>
              </a:defRPr>
            </a:pPr>
            <a:r>
              <a:rPr sz="1425"/>
              <a:t>ABOUT THE ACT</a:t>
            </a:r>
          </a:p>
        </p:txBody>
      </p:sp>
      <p:sp>
        <p:nvSpPr>
          <p:cNvPr id="13" name="TextBox 12"/>
          <p:cNvSpPr txBox="1"/>
          <p:nvPr/>
        </p:nvSpPr>
        <p:spPr>
          <a:xfrm>
            <a:off x="672084" y="3182113"/>
            <a:ext cx="3614166" cy="1237262"/>
          </a:xfrm>
          <a:prstGeom prst="rect">
            <a:avLst/>
          </a:prstGeom>
          <a:noFill/>
        </p:spPr>
        <p:txBody>
          <a:bodyPr wrap="square" lIns="27432" tIns="13716" rIns="27432">
            <a:spAutoFit/>
          </a:bodyPr>
          <a:lstStyle/>
          <a:p>
            <a:pPr>
              <a:defRPr sz="1700" b="0">
                <a:solidFill>
                  <a:srgbClr val="2A3343"/>
                </a:solidFill>
                <a:latin typeface="Aptos"/>
              </a:defRPr>
            </a:pPr>
            <a:r>
              <a:rPr sz="1275"/>
              <a:t>Introduced by the Alberta Government in 2021</a:t>
            </a:r>
          </a:p>
          <a:p>
            <a:pPr>
              <a:defRPr sz="1700" b="0">
                <a:solidFill>
                  <a:srgbClr val="2A3343"/>
                </a:solidFill>
                <a:latin typeface="Aptos"/>
              </a:defRPr>
            </a:pPr>
            <a:endParaRPr sz="1275"/>
          </a:p>
          <a:p>
            <a:pPr>
              <a:defRPr sz="1700" b="0">
                <a:solidFill>
                  <a:srgbClr val="2A3343"/>
                </a:solidFill>
                <a:latin typeface="Aptos"/>
              </a:defRPr>
            </a:pPr>
            <a:r>
              <a:rPr sz="1275"/>
              <a:t>Supports nonprofits and volunteers</a:t>
            </a:r>
          </a:p>
          <a:p>
            <a:pPr>
              <a:defRPr sz="1700" b="0">
                <a:solidFill>
                  <a:srgbClr val="2A3343"/>
                </a:solidFill>
                <a:latin typeface="Aptos"/>
              </a:defRPr>
            </a:pPr>
            <a:endParaRPr sz="1275"/>
          </a:p>
          <a:p>
            <a:pPr>
              <a:defRPr sz="1700" b="0">
                <a:solidFill>
                  <a:srgbClr val="2A3343"/>
                </a:solidFill>
                <a:latin typeface="Aptos"/>
              </a:defRPr>
            </a:pPr>
            <a:r>
              <a:rPr sz="1275"/>
              <a:t>Aims to reduce red tape and enhance legal protections</a:t>
            </a:r>
          </a:p>
        </p:txBody>
      </p:sp>
      <p:sp>
        <p:nvSpPr>
          <p:cNvPr id="14" name="Rounded Rectangle 13"/>
          <p:cNvSpPr/>
          <p:nvPr/>
        </p:nvSpPr>
        <p:spPr>
          <a:xfrm>
            <a:off x="4711445" y="2674620"/>
            <a:ext cx="3888486" cy="2366010"/>
          </a:xfrm>
          <a:prstGeom prst="roundRect">
            <a:avLst>
              <a:gd name="adj" fmla="val 12000"/>
            </a:avLst>
          </a:prstGeom>
          <a:solidFill>
            <a:srgbClr val="D7E2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5" name="Rounded Rectangle 14"/>
          <p:cNvSpPr/>
          <p:nvPr/>
        </p:nvSpPr>
        <p:spPr>
          <a:xfrm>
            <a:off x="4670298" y="2626614"/>
            <a:ext cx="3888486" cy="2366010"/>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6" name="Rectangle 15"/>
          <p:cNvSpPr/>
          <p:nvPr/>
        </p:nvSpPr>
        <p:spPr>
          <a:xfrm>
            <a:off x="4670298" y="2626614"/>
            <a:ext cx="3888486" cy="75438"/>
          </a:xfrm>
          <a:prstGeom prst="rect">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7" name="TextBox 16"/>
          <p:cNvSpPr txBox="1"/>
          <p:nvPr/>
        </p:nvSpPr>
        <p:spPr>
          <a:xfrm>
            <a:off x="4800600" y="2777490"/>
            <a:ext cx="3627882" cy="279307"/>
          </a:xfrm>
          <a:prstGeom prst="rect">
            <a:avLst/>
          </a:prstGeom>
          <a:noFill/>
        </p:spPr>
        <p:txBody>
          <a:bodyPr wrap="square" lIns="27432" tIns="13716" rIns="27432">
            <a:spAutoFit/>
          </a:bodyPr>
          <a:lstStyle/>
          <a:p>
            <a:pPr>
              <a:defRPr sz="1900" b="1">
                <a:solidFill>
                  <a:srgbClr val="DF7638"/>
                </a:solidFill>
                <a:latin typeface="Aptos"/>
              </a:defRPr>
            </a:pPr>
            <a:r>
              <a:rPr sz="1425"/>
              <a:t>PURPOSE</a:t>
            </a:r>
          </a:p>
        </p:txBody>
      </p:sp>
      <p:sp>
        <p:nvSpPr>
          <p:cNvPr id="18" name="TextBox 17"/>
          <p:cNvSpPr txBox="1"/>
          <p:nvPr/>
        </p:nvSpPr>
        <p:spPr>
          <a:xfrm>
            <a:off x="4807458" y="3182113"/>
            <a:ext cx="3614166" cy="1237262"/>
          </a:xfrm>
          <a:prstGeom prst="rect">
            <a:avLst/>
          </a:prstGeom>
          <a:noFill/>
        </p:spPr>
        <p:txBody>
          <a:bodyPr wrap="square" lIns="27432" tIns="13716" rIns="27432">
            <a:spAutoFit/>
          </a:bodyPr>
          <a:lstStyle/>
          <a:p>
            <a:pPr>
              <a:defRPr sz="1700" b="0">
                <a:solidFill>
                  <a:srgbClr val="2A3343"/>
                </a:solidFill>
                <a:latin typeface="Aptos"/>
              </a:defRPr>
            </a:pPr>
            <a:r>
              <a:rPr sz="1275"/>
              <a:t>Remove barriers arising from business-oriented regulations</a:t>
            </a:r>
          </a:p>
          <a:p>
            <a:pPr>
              <a:defRPr sz="1700" b="0">
                <a:solidFill>
                  <a:srgbClr val="2A3343"/>
                </a:solidFill>
                <a:latin typeface="Aptos"/>
              </a:defRPr>
            </a:pPr>
            <a:endParaRPr sz="1275"/>
          </a:p>
          <a:p>
            <a:pPr>
              <a:defRPr sz="1700" b="0">
                <a:solidFill>
                  <a:srgbClr val="2A3343"/>
                </a:solidFill>
                <a:latin typeface="Aptos"/>
              </a:defRPr>
            </a:pPr>
            <a:r>
              <a:rPr sz="1275"/>
              <a:t>Encourage volunteer participation</a:t>
            </a:r>
          </a:p>
          <a:p>
            <a:pPr>
              <a:defRPr sz="1700" b="0">
                <a:solidFill>
                  <a:srgbClr val="2A3343"/>
                </a:solidFill>
                <a:latin typeface="Aptos"/>
              </a:defRPr>
            </a:pPr>
            <a:endParaRPr sz="1275"/>
          </a:p>
          <a:p>
            <a:pPr>
              <a:defRPr sz="1700" b="0">
                <a:solidFill>
                  <a:srgbClr val="2A3343"/>
                </a:solidFill>
                <a:latin typeface="Aptos"/>
              </a:defRPr>
            </a:pPr>
            <a:r>
              <a:rPr sz="1275"/>
              <a:t>Help nonprofits serve communities effectively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543800" cy="383182"/>
          </a:xfrm>
          <a:prstGeom prst="rect">
            <a:avLst/>
          </a:prstGeom>
          <a:noFill/>
        </p:spPr>
        <p:txBody>
          <a:bodyPr wrap="square" lIns="27432" tIns="13716" rIns="27432">
            <a:spAutoFit/>
          </a:bodyPr>
          <a:lstStyle/>
          <a:p>
            <a:pPr>
              <a:defRPr sz="2800" b="1">
                <a:solidFill>
                  <a:srgbClr val="1A2C52"/>
                </a:solidFill>
                <a:latin typeface="Aptos"/>
              </a:defRPr>
            </a:pPr>
            <a:r>
              <a:rPr sz="2100"/>
              <a:t>What You Should Take Away</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20 / 22</a:t>
            </a:r>
          </a:p>
        </p:txBody>
      </p:sp>
      <p:sp>
        <p:nvSpPr>
          <p:cNvPr id="8" name="TextBox 7"/>
          <p:cNvSpPr txBox="1"/>
          <p:nvPr/>
        </p:nvSpPr>
        <p:spPr>
          <a:xfrm>
            <a:off x="569214" y="2194560"/>
            <a:ext cx="7886700" cy="290849"/>
          </a:xfrm>
          <a:prstGeom prst="rect">
            <a:avLst/>
          </a:prstGeom>
          <a:noFill/>
        </p:spPr>
        <p:txBody>
          <a:bodyPr wrap="square" lIns="27432" tIns="13716" rIns="27432">
            <a:spAutoFit/>
          </a:bodyPr>
          <a:lstStyle/>
          <a:p>
            <a:pPr>
              <a:defRPr sz="2000" b="1">
                <a:solidFill>
                  <a:srgbClr val="00839F"/>
                </a:solidFill>
                <a:latin typeface="Aptos"/>
              </a:defRPr>
            </a:pPr>
            <a:r>
              <a:rPr sz="1500"/>
              <a:t>Expectations, structure, skillsets and peace of mind</a:t>
            </a:r>
          </a:p>
        </p:txBody>
      </p:sp>
      <p:sp>
        <p:nvSpPr>
          <p:cNvPr id="9" name="Rounded Rectangle 8"/>
          <p:cNvSpPr/>
          <p:nvPr/>
        </p:nvSpPr>
        <p:spPr>
          <a:xfrm>
            <a:off x="576072" y="2708909"/>
            <a:ext cx="2660904" cy="1008126"/>
          </a:xfrm>
          <a:prstGeom prst="roundRect">
            <a:avLst>
              <a:gd name="adj" fmla="val 12000"/>
            </a:avLst>
          </a:prstGeom>
          <a:solidFill>
            <a:srgbClr val="D7E2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Rounded Rectangle 9"/>
          <p:cNvSpPr/>
          <p:nvPr/>
        </p:nvSpPr>
        <p:spPr>
          <a:xfrm>
            <a:off x="534924" y="2660904"/>
            <a:ext cx="2660904" cy="1008126"/>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Rectangle 10"/>
          <p:cNvSpPr/>
          <p:nvPr/>
        </p:nvSpPr>
        <p:spPr>
          <a:xfrm>
            <a:off x="534924" y="2660904"/>
            <a:ext cx="2660904" cy="7543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2" name="TextBox 11"/>
          <p:cNvSpPr txBox="1"/>
          <p:nvPr/>
        </p:nvSpPr>
        <p:spPr>
          <a:xfrm>
            <a:off x="665226" y="2811780"/>
            <a:ext cx="2400300" cy="279307"/>
          </a:xfrm>
          <a:prstGeom prst="rect">
            <a:avLst/>
          </a:prstGeom>
          <a:noFill/>
        </p:spPr>
        <p:txBody>
          <a:bodyPr wrap="square" lIns="27432" tIns="13716" rIns="27432">
            <a:spAutoFit/>
          </a:bodyPr>
          <a:lstStyle/>
          <a:p>
            <a:pPr>
              <a:defRPr sz="1900" b="1">
                <a:solidFill>
                  <a:srgbClr val="0033A0"/>
                </a:solidFill>
                <a:latin typeface="Aptos"/>
              </a:defRPr>
            </a:pPr>
            <a:r>
              <a:rPr sz="1425"/>
              <a:t>EXPECTATIONS</a:t>
            </a:r>
          </a:p>
        </p:txBody>
      </p:sp>
      <p:sp>
        <p:nvSpPr>
          <p:cNvPr id="13" name="TextBox 12"/>
          <p:cNvSpPr txBox="1"/>
          <p:nvPr/>
        </p:nvSpPr>
        <p:spPr>
          <a:xfrm>
            <a:off x="672084" y="3216402"/>
            <a:ext cx="2386584" cy="383182"/>
          </a:xfrm>
          <a:prstGeom prst="rect">
            <a:avLst/>
          </a:prstGeom>
          <a:noFill/>
        </p:spPr>
        <p:txBody>
          <a:bodyPr wrap="square" lIns="27432" tIns="13716" rIns="27432">
            <a:spAutoFit/>
          </a:bodyPr>
          <a:lstStyle/>
          <a:p>
            <a:pPr>
              <a:defRPr sz="1400" b="0">
                <a:solidFill>
                  <a:srgbClr val="2A3343"/>
                </a:solidFill>
                <a:latin typeface="Aptos"/>
              </a:defRPr>
            </a:pPr>
            <a:r>
              <a:rPr sz="1050"/>
              <a:t>Understand legal requirements under the Alberta Societies Act</a:t>
            </a:r>
          </a:p>
        </p:txBody>
      </p:sp>
      <p:sp>
        <p:nvSpPr>
          <p:cNvPr id="14" name="Rounded Rectangle 13"/>
          <p:cNvSpPr/>
          <p:nvPr/>
        </p:nvSpPr>
        <p:spPr>
          <a:xfrm>
            <a:off x="3408426" y="2708909"/>
            <a:ext cx="2660904" cy="1008126"/>
          </a:xfrm>
          <a:prstGeom prst="roundRect">
            <a:avLst>
              <a:gd name="adj" fmla="val 12000"/>
            </a:avLst>
          </a:prstGeom>
          <a:solidFill>
            <a:srgbClr val="D7E2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5" name="Rounded Rectangle 14"/>
          <p:cNvSpPr/>
          <p:nvPr/>
        </p:nvSpPr>
        <p:spPr>
          <a:xfrm>
            <a:off x="3367278" y="2660904"/>
            <a:ext cx="2660904" cy="1008126"/>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6" name="Rectangle 15"/>
          <p:cNvSpPr/>
          <p:nvPr/>
        </p:nvSpPr>
        <p:spPr>
          <a:xfrm>
            <a:off x="3367278" y="2660904"/>
            <a:ext cx="2660904" cy="75438"/>
          </a:xfrm>
          <a:prstGeom prst="rect">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7" name="TextBox 16"/>
          <p:cNvSpPr txBox="1"/>
          <p:nvPr/>
        </p:nvSpPr>
        <p:spPr>
          <a:xfrm>
            <a:off x="3497580" y="2811780"/>
            <a:ext cx="2400300" cy="279307"/>
          </a:xfrm>
          <a:prstGeom prst="rect">
            <a:avLst/>
          </a:prstGeom>
          <a:noFill/>
        </p:spPr>
        <p:txBody>
          <a:bodyPr wrap="square" lIns="27432" tIns="13716" rIns="27432">
            <a:spAutoFit/>
          </a:bodyPr>
          <a:lstStyle/>
          <a:p>
            <a:pPr>
              <a:defRPr sz="1900" b="1">
                <a:solidFill>
                  <a:srgbClr val="00839F"/>
                </a:solidFill>
                <a:latin typeface="Aptos"/>
              </a:defRPr>
            </a:pPr>
            <a:r>
              <a:rPr sz="1425"/>
              <a:t>STRUCTURE</a:t>
            </a:r>
          </a:p>
        </p:txBody>
      </p:sp>
      <p:sp>
        <p:nvSpPr>
          <p:cNvPr id="18" name="TextBox 17"/>
          <p:cNvSpPr txBox="1"/>
          <p:nvPr/>
        </p:nvSpPr>
        <p:spPr>
          <a:xfrm>
            <a:off x="3504438" y="3216402"/>
            <a:ext cx="2386584" cy="383182"/>
          </a:xfrm>
          <a:prstGeom prst="rect">
            <a:avLst/>
          </a:prstGeom>
          <a:noFill/>
        </p:spPr>
        <p:txBody>
          <a:bodyPr wrap="square" lIns="27432" tIns="13716" rIns="27432">
            <a:spAutoFit/>
          </a:bodyPr>
          <a:lstStyle/>
          <a:p>
            <a:pPr>
              <a:defRPr sz="1400" b="0">
                <a:solidFill>
                  <a:srgbClr val="2A3343"/>
                </a:solidFill>
                <a:latin typeface="Aptos"/>
              </a:defRPr>
            </a:pPr>
            <a:r>
              <a:rPr sz="1050"/>
              <a:t>Choose a board model that works for your club</a:t>
            </a:r>
          </a:p>
        </p:txBody>
      </p:sp>
      <p:sp>
        <p:nvSpPr>
          <p:cNvPr id="19" name="Rounded Rectangle 18"/>
          <p:cNvSpPr/>
          <p:nvPr/>
        </p:nvSpPr>
        <p:spPr>
          <a:xfrm>
            <a:off x="6240780" y="2708909"/>
            <a:ext cx="2660904" cy="1008126"/>
          </a:xfrm>
          <a:prstGeom prst="roundRect">
            <a:avLst>
              <a:gd name="adj" fmla="val 12000"/>
            </a:avLst>
          </a:prstGeom>
          <a:solidFill>
            <a:srgbClr val="D7E2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Rounded Rectangle 19"/>
          <p:cNvSpPr/>
          <p:nvPr/>
        </p:nvSpPr>
        <p:spPr>
          <a:xfrm>
            <a:off x="6199631" y="2660904"/>
            <a:ext cx="2660904" cy="1008126"/>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1" name="Rectangle 20"/>
          <p:cNvSpPr/>
          <p:nvPr/>
        </p:nvSpPr>
        <p:spPr>
          <a:xfrm>
            <a:off x="6199631" y="2660904"/>
            <a:ext cx="2660904" cy="75438"/>
          </a:xfrm>
          <a:prstGeom prst="rect">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2" name="TextBox 21"/>
          <p:cNvSpPr txBox="1"/>
          <p:nvPr/>
        </p:nvSpPr>
        <p:spPr>
          <a:xfrm>
            <a:off x="6329933" y="2811780"/>
            <a:ext cx="2400300" cy="279307"/>
          </a:xfrm>
          <a:prstGeom prst="rect">
            <a:avLst/>
          </a:prstGeom>
          <a:noFill/>
        </p:spPr>
        <p:txBody>
          <a:bodyPr wrap="square" lIns="27432" tIns="13716" rIns="27432">
            <a:spAutoFit/>
          </a:bodyPr>
          <a:lstStyle/>
          <a:p>
            <a:pPr>
              <a:defRPr sz="1900" b="1">
                <a:solidFill>
                  <a:srgbClr val="DF7638"/>
                </a:solidFill>
                <a:latin typeface="Aptos"/>
              </a:defRPr>
            </a:pPr>
            <a:r>
              <a:rPr sz="1425"/>
              <a:t>COMMUNICATION</a:t>
            </a:r>
          </a:p>
        </p:txBody>
      </p:sp>
      <p:sp>
        <p:nvSpPr>
          <p:cNvPr id="23" name="TextBox 22"/>
          <p:cNvSpPr txBox="1"/>
          <p:nvPr/>
        </p:nvSpPr>
        <p:spPr>
          <a:xfrm>
            <a:off x="6336791" y="3216402"/>
            <a:ext cx="2386584" cy="383182"/>
          </a:xfrm>
          <a:prstGeom prst="rect">
            <a:avLst/>
          </a:prstGeom>
          <a:noFill/>
        </p:spPr>
        <p:txBody>
          <a:bodyPr wrap="square" lIns="27432" tIns="13716" rIns="27432">
            <a:spAutoFit/>
          </a:bodyPr>
          <a:lstStyle/>
          <a:p>
            <a:pPr>
              <a:defRPr sz="1400" b="0">
                <a:solidFill>
                  <a:srgbClr val="2A3343"/>
                </a:solidFill>
                <a:latin typeface="Aptos"/>
              </a:defRPr>
            </a:pPr>
            <a:r>
              <a:rPr sz="1050"/>
              <a:t>Be effective, efficient and transparent with members</a:t>
            </a:r>
          </a:p>
        </p:txBody>
      </p:sp>
      <p:sp>
        <p:nvSpPr>
          <p:cNvPr id="24" name="Rounded Rectangle 23"/>
          <p:cNvSpPr/>
          <p:nvPr/>
        </p:nvSpPr>
        <p:spPr>
          <a:xfrm>
            <a:off x="576072" y="3888486"/>
            <a:ext cx="2660904" cy="1008126"/>
          </a:xfrm>
          <a:prstGeom prst="roundRect">
            <a:avLst>
              <a:gd name="adj" fmla="val 12000"/>
            </a:avLst>
          </a:prstGeom>
          <a:solidFill>
            <a:srgbClr val="D7E2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5" name="Rounded Rectangle 24"/>
          <p:cNvSpPr/>
          <p:nvPr/>
        </p:nvSpPr>
        <p:spPr>
          <a:xfrm>
            <a:off x="534924" y="3840479"/>
            <a:ext cx="2660904" cy="1008126"/>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6" name="Rectangle 25"/>
          <p:cNvSpPr/>
          <p:nvPr/>
        </p:nvSpPr>
        <p:spPr>
          <a:xfrm>
            <a:off x="534924" y="3840479"/>
            <a:ext cx="2660904" cy="75438"/>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7" name="TextBox 26"/>
          <p:cNvSpPr txBox="1"/>
          <p:nvPr/>
        </p:nvSpPr>
        <p:spPr>
          <a:xfrm>
            <a:off x="665226" y="3991355"/>
            <a:ext cx="2400300" cy="279307"/>
          </a:xfrm>
          <a:prstGeom prst="rect">
            <a:avLst/>
          </a:prstGeom>
          <a:noFill/>
        </p:spPr>
        <p:txBody>
          <a:bodyPr wrap="square" lIns="27432" tIns="13716" rIns="27432">
            <a:spAutoFit/>
          </a:bodyPr>
          <a:lstStyle/>
          <a:p>
            <a:pPr>
              <a:defRPr sz="1900" b="1">
                <a:solidFill>
                  <a:srgbClr val="0033A0"/>
                </a:solidFill>
                <a:latin typeface="Aptos"/>
              </a:defRPr>
            </a:pPr>
            <a:r>
              <a:rPr sz="1425"/>
              <a:t>PEOPLE</a:t>
            </a:r>
          </a:p>
        </p:txBody>
      </p:sp>
      <p:sp>
        <p:nvSpPr>
          <p:cNvPr id="28" name="TextBox 27"/>
          <p:cNvSpPr txBox="1"/>
          <p:nvPr/>
        </p:nvSpPr>
        <p:spPr>
          <a:xfrm>
            <a:off x="672084" y="4395978"/>
            <a:ext cx="2386584" cy="383182"/>
          </a:xfrm>
          <a:prstGeom prst="rect">
            <a:avLst/>
          </a:prstGeom>
          <a:noFill/>
        </p:spPr>
        <p:txBody>
          <a:bodyPr wrap="square" lIns="27432" tIns="13716" rIns="27432">
            <a:spAutoFit/>
          </a:bodyPr>
          <a:lstStyle/>
          <a:p>
            <a:pPr>
              <a:defRPr sz="1400" b="0">
                <a:solidFill>
                  <a:srgbClr val="2A3343"/>
                </a:solidFill>
                <a:latin typeface="Aptos"/>
              </a:defRPr>
            </a:pPr>
            <a:r>
              <a:rPr sz="1050"/>
              <a:t>Match work with skills and approach, not just experience</a:t>
            </a:r>
          </a:p>
        </p:txBody>
      </p:sp>
      <p:sp>
        <p:nvSpPr>
          <p:cNvPr id="29" name="Rounded Rectangle 28"/>
          <p:cNvSpPr/>
          <p:nvPr/>
        </p:nvSpPr>
        <p:spPr>
          <a:xfrm>
            <a:off x="3408426" y="3888486"/>
            <a:ext cx="2660904" cy="1008126"/>
          </a:xfrm>
          <a:prstGeom prst="roundRect">
            <a:avLst>
              <a:gd name="adj" fmla="val 12000"/>
            </a:avLst>
          </a:prstGeom>
          <a:solidFill>
            <a:srgbClr val="D7E2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0" name="Rounded Rectangle 29"/>
          <p:cNvSpPr/>
          <p:nvPr/>
        </p:nvSpPr>
        <p:spPr>
          <a:xfrm>
            <a:off x="3367278" y="3840479"/>
            <a:ext cx="2660904" cy="1008126"/>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1" name="Rectangle 30"/>
          <p:cNvSpPr/>
          <p:nvPr/>
        </p:nvSpPr>
        <p:spPr>
          <a:xfrm>
            <a:off x="3367278" y="3840479"/>
            <a:ext cx="2660904" cy="75438"/>
          </a:xfrm>
          <a:prstGeom prst="rect">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2" name="TextBox 31"/>
          <p:cNvSpPr txBox="1"/>
          <p:nvPr/>
        </p:nvSpPr>
        <p:spPr>
          <a:xfrm>
            <a:off x="3497580" y="3991355"/>
            <a:ext cx="2400300" cy="279307"/>
          </a:xfrm>
          <a:prstGeom prst="rect">
            <a:avLst/>
          </a:prstGeom>
          <a:noFill/>
        </p:spPr>
        <p:txBody>
          <a:bodyPr wrap="square" lIns="27432" tIns="13716" rIns="27432">
            <a:spAutoFit/>
          </a:bodyPr>
          <a:lstStyle/>
          <a:p>
            <a:pPr>
              <a:defRPr sz="1900" b="1">
                <a:solidFill>
                  <a:srgbClr val="00839F"/>
                </a:solidFill>
                <a:latin typeface="Aptos"/>
              </a:defRPr>
            </a:pPr>
            <a:r>
              <a:rPr sz="1425"/>
              <a:t>RISK</a:t>
            </a:r>
          </a:p>
        </p:txBody>
      </p:sp>
      <p:sp>
        <p:nvSpPr>
          <p:cNvPr id="33" name="TextBox 32"/>
          <p:cNvSpPr txBox="1"/>
          <p:nvPr/>
        </p:nvSpPr>
        <p:spPr>
          <a:xfrm>
            <a:off x="3504438" y="4395978"/>
            <a:ext cx="2386584" cy="383182"/>
          </a:xfrm>
          <a:prstGeom prst="rect">
            <a:avLst/>
          </a:prstGeom>
          <a:noFill/>
        </p:spPr>
        <p:txBody>
          <a:bodyPr wrap="square" lIns="27432" tIns="13716" rIns="27432">
            <a:spAutoFit/>
          </a:bodyPr>
          <a:lstStyle/>
          <a:p>
            <a:pPr>
              <a:defRPr sz="1400" b="0">
                <a:solidFill>
                  <a:srgbClr val="2A3343"/>
                </a:solidFill>
                <a:latin typeface="Aptos"/>
              </a:defRPr>
            </a:pPr>
            <a:r>
              <a:rPr sz="1050"/>
              <a:t>Recognize risks and how to mitigate them</a:t>
            </a:r>
          </a:p>
        </p:txBody>
      </p:sp>
      <p:sp>
        <p:nvSpPr>
          <p:cNvPr id="34" name="Rounded Rectangle 33"/>
          <p:cNvSpPr/>
          <p:nvPr/>
        </p:nvSpPr>
        <p:spPr>
          <a:xfrm>
            <a:off x="6240780" y="3888486"/>
            <a:ext cx="2660904" cy="1008126"/>
          </a:xfrm>
          <a:prstGeom prst="roundRect">
            <a:avLst>
              <a:gd name="adj" fmla="val 12000"/>
            </a:avLst>
          </a:prstGeom>
          <a:solidFill>
            <a:srgbClr val="D7E2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5" name="Rounded Rectangle 34"/>
          <p:cNvSpPr/>
          <p:nvPr/>
        </p:nvSpPr>
        <p:spPr>
          <a:xfrm>
            <a:off x="6199631" y="3840479"/>
            <a:ext cx="2660904" cy="1008126"/>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6" name="Rectangle 35"/>
          <p:cNvSpPr/>
          <p:nvPr/>
        </p:nvSpPr>
        <p:spPr>
          <a:xfrm>
            <a:off x="6199631" y="3840479"/>
            <a:ext cx="2660904" cy="75438"/>
          </a:xfrm>
          <a:prstGeom prst="rect">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7" name="TextBox 36"/>
          <p:cNvSpPr txBox="1"/>
          <p:nvPr/>
        </p:nvSpPr>
        <p:spPr>
          <a:xfrm>
            <a:off x="6329933" y="3991355"/>
            <a:ext cx="2400300" cy="279307"/>
          </a:xfrm>
          <a:prstGeom prst="rect">
            <a:avLst/>
          </a:prstGeom>
          <a:noFill/>
        </p:spPr>
        <p:txBody>
          <a:bodyPr wrap="square" lIns="27432" tIns="13716" rIns="27432">
            <a:spAutoFit/>
          </a:bodyPr>
          <a:lstStyle/>
          <a:p>
            <a:pPr>
              <a:defRPr sz="1900" b="1">
                <a:solidFill>
                  <a:srgbClr val="DF7638"/>
                </a:solidFill>
                <a:latin typeface="Aptos"/>
              </a:defRPr>
            </a:pPr>
            <a:r>
              <a:rPr sz="1425"/>
              <a:t>VOLUNTEERS</a:t>
            </a:r>
          </a:p>
        </p:txBody>
      </p:sp>
      <p:sp>
        <p:nvSpPr>
          <p:cNvPr id="38" name="TextBox 37"/>
          <p:cNvSpPr txBox="1"/>
          <p:nvPr/>
        </p:nvSpPr>
        <p:spPr>
          <a:xfrm>
            <a:off x="6336791" y="4395978"/>
            <a:ext cx="2386584" cy="383182"/>
          </a:xfrm>
          <a:prstGeom prst="rect">
            <a:avLst/>
          </a:prstGeom>
          <a:noFill/>
        </p:spPr>
        <p:txBody>
          <a:bodyPr wrap="square" lIns="27432" tIns="13716" rIns="27432">
            <a:spAutoFit/>
          </a:bodyPr>
          <a:lstStyle/>
          <a:p>
            <a:pPr>
              <a:defRPr sz="1400" b="0">
                <a:solidFill>
                  <a:srgbClr val="2A3343"/>
                </a:solidFill>
                <a:latin typeface="Aptos"/>
              </a:defRPr>
            </a:pPr>
            <a:r>
              <a:rPr sz="1050"/>
              <a:t>Understand Alberta’s Freedom to Care Act</a:t>
            </a:r>
          </a:p>
        </p:txBody>
      </p:sp>
      <p:sp>
        <p:nvSpPr>
          <p:cNvPr id="39" name="Rounded Rectangle 38"/>
          <p:cNvSpPr/>
          <p:nvPr/>
        </p:nvSpPr>
        <p:spPr>
          <a:xfrm>
            <a:off x="548640" y="5205222"/>
            <a:ext cx="8003286" cy="356616"/>
          </a:xfrm>
          <a:prstGeom prst="roundRect">
            <a:avLst>
              <a:gd name="adj" fmla="val 12000"/>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0" name="TextBox 39"/>
          <p:cNvSpPr txBox="1"/>
          <p:nvPr/>
        </p:nvSpPr>
        <p:spPr>
          <a:xfrm>
            <a:off x="720090" y="5280660"/>
            <a:ext cx="7612380" cy="267766"/>
          </a:xfrm>
          <a:prstGeom prst="rect">
            <a:avLst/>
          </a:prstGeom>
          <a:noFill/>
        </p:spPr>
        <p:txBody>
          <a:bodyPr wrap="square" lIns="27432" tIns="13716" rIns="27432">
            <a:spAutoFit/>
          </a:bodyPr>
          <a:lstStyle/>
          <a:p>
            <a:pPr algn="ctr">
              <a:defRPr sz="1800" b="1">
                <a:solidFill>
                  <a:srgbClr val="FFFFFF"/>
                </a:solidFill>
                <a:latin typeface="Aptos"/>
              </a:defRPr>
            </a:pPr>
            <a:r>
              <a:rPr sz="1350"/>
              <a:t>And remember why you volunteered.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10287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397764" y="1062990"/>
            <a:ext cx="5486400" cy="175433"/>
          </a:xfrm>
          <a:prstGeom prst="rect">
            <a:avLst/>
          </a:prstGeom>
          <a:noFill/>
        </p:spPr>
        <p:txBody>
          <a:bodyPr wrap="square" lIns="27432" tIns="13716" rIns="27432">
            <a:spAutoFit/>
          </a:bodyPr>
          <a:lstStyle/>
          <a:p>
            <a:pPr>
              <a:defRPr sz="1000" b="1">
                <a:solidFill>
                  <a:srgbClr val="0033A0"/>
                </a:solidFill>
                <a:latin typeface="Aptos"/>
              </a:defRPr>
            </a:pPr>
            <a:r>
              <a:rPr sz="750"/>
              <a:t>CLUB BOARD GOVERNANCE 101</a:t>
            </a:r>
          </a:p>
        </p:txBody>
      </p:sp>
      <p:sp>
        <p:nvSpPr>
          <p:cNvPr id="4" name="TextBox 3"/>
          <p:cNvSpPr txBox="1"/>
          <p:nvPr/>
        </p:nvSpPr>
        <p:spPr>
          <a:xfrm>
            <a:off x="397764" y="1364742"/>
            <a:ext cx="7543800" cy="383182"/>
          </a:xfrm>
          <a:prstGeom prst="rect">
            <a:avLst/>
          </a:prstGeom>
          <a:noFill/>
        </p:spPr>
        <p:txBody>
          <a:bodyPr wrap="square" lIns="27432" tIns="13716" rIns="27432">
            <a:spAutoFit/>
          </a:bodyPr>
          <a:lstStyle/>
          <a:p>
            <a:pPr>
              <a:defRPr sz="2800" b="1">
                <a:solidFill>
                  <a:srgbClr val="1A2C52"/>
                </a:solidFill>
                <a:latin typeface="Aptos"/>
              </a:defRPr>
            </a:pPr>
            <a:r>
              <a:rPr sz="2100"/>
              <a:t>Resources &amp; Useful Links</a:t>
            </a:r>
          </a:p>
        </p:txBody>
      </p:sp>
      <p:pic>
        <p:nvPicPr>
          <p:cNvPr id="5" name="Picture 4" descr="image.png"/>
          <p:cNvPicPr>
            <a:picLocks noChangeAspect="1"/>
          </p:cNvPicPr>
          <p:nvPr/>
        </p:nvPicPr>
        <p:blipFill>
          <a:blip r:embed="rId3"/>
          <a:stretch>
            <a:fillRect/>
          </a:stretch>
        </p:blipFill>
        <p:spPr>
          <a:xfrm>
            <a:off x="8106156" y="1035558"/>
            <a:ext cx="587045" cy="733806"/>
          </a:xfrm>
          <a:prstGeom prst="rect">
            <a:avLst/>
          </a:prstGeom>
        </p:spPr>
      </p:pic>
      <p:sp>
        <p:nvSpPr>
          <p:cNvPr id="6" name="Rectangle 5"/>
          <p:cNvSpPr/>
          <p:nvPr/>
        </p:nvSpPr>
        <p:spPr>
          <a:xfrm>
            <a:off x="411480" y="2016252"/>
            <a:ext cx="8263890" cy="17145"/>
          </a:xfrm>
          <a:prstGeom prst="rect">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TextBox 6"/>
          <p:cNvSpPr txBox="1"/>
          <p:nvPr/>
        </p:nvSpPr>
        <p:spPr>
          <a:xfrm>
            <a:off x="8195310" y="5726430"/>
            <a:ext cx="548640" cy="175433"/>
          </a:xfrm>
          <a:prstGeom prst="rect">
            <a:avLst/>
          </a:prstGeom>
          <a:noFill/>
        </p:spPr>
        <p:txBody>
          <a:bodyPr wrap="square" lIns="27432" tIns="13716" rIns="27432">
            <a:spAutoFit/>
          </a:bodyPr>
          <a:lstStyle/>
          <a:p>
            <a:pPr>
              <a:defRPr sz="1000" b="0">
                <a:solidFill>
                  <a:srgbClr val="536273"/>
                </a:solidFill>
                <a:latin typeface="Aptos"/>
              </a:defRPr>
            </a:pPr>
            <a:r>
              <a:rPr sz="750"/>
              <a:t>21 / 22</a:t>
            </a:r>
          </a:p>
        </p:txBody>
      </p:sp>
      <p:sp>
        <p:nvSpPr>
          <p:cNvPr id="8" name="Rounded Rectangle 7"/>
          <p:cNvSpPr/>
          <p:nvPr/>
        </p:nvSpPr>
        <p:spPr>
          <a:xfrm>
            <a:off x="548640" y="2263139"/>
            <a:ext cx="8023860" cy="507492"/>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9" name="Rectangle 8"/>
          <p:cNvSpPr/>
          <p:nvPr/>
        </p:nvSpPr>
        <p:spPr>
          <a:xfrm>
            <a:off x="548640" y="2263139"/>
            <a:ext cx="68580" cy="507492"/>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TextBox 9"/>
          <p:cNvSpPr txBox="1"/>
          <p:nvPr/>
        </p:nvSpPr>
        <p:spPr>
          <a:xfrm>
            <a:off x="713232" y="2338578"/>
            <a:ext cx="2880360" cy="256224"/>
          </a:xfrm>
          <a:prstGeom prst="rect">
            <a:avLst/>
          </a:prstGeom>
          <a:noFill/>
        </p:spPr>
        <p:txBody>
          <a:bodyPr wrap="square" lIns="27432" tIns="13716" rIns="27432">
            <a:spAutoFit/>
          </a:bodyPr>
          <a:lstStyle/>
          <a:p>
            <a:pPr>
              <a:defRPr sz="1700" b="1">
                <a:solidFill>
                  <a:srgbClr val="0033A0"/>
                </a:solidFill>
                <a:latin typeface="Aptos"/>
              </a:defRPr>
            </a:pPr>
            <a:r>
              <a:rPr sz="1275">
                <a:hlinkClick r:id="rId4"/>
              </a:rPr>
              <a:t>ALBERTA SOCIETIES ACT</a:t>
            </a:r>
          </a:p>
        </p:txBody>
      </p:sp>
      <p:sp>
        <p:nvSpPr>
          <p:cNvPr id="11" name="TextBox 10"/>
          <p:cNvSpPr txBox="1"/>
          <p:nvPr/>
        </p:nvSpPr>
        <p:spPr>
          <a:xfrm>
            <a:off x="3634740" y="2352294"/>
            <a:ext cx="4457700" cy="244682"/>
          </a:xfrm>
          <a:prstGeom prst="rect">
            <a:avLst/>
          </a:prstGeom>
          <a:noFill/>
        </p:spPr>
        <p:txBody>
          <a:bodyPr wrap="square" lIns="27432" tIns="13716" rIns="27432">
            <a:spAutoFit/>
          </a:bodyPr>
          <a:lstStyle/>
          <a:p>
            <a:pPr>
              <a:defRPr sz="1600" b="0">
                <a:solidFill>
                  <a:srgbClr val="2A3343"/>
                </a:solidFill>
                <a:latin typeface="Aptos"/>
              </a:defRPr>
            </a:pPr>
            <a:r>
              <a:rPr sz="1200">
                <a:hlinkClick r:id="rId4"/>
              </a:rPr>
              <a:t>Provincial legislation</a:t>
            </a:r>
          </a:p>
        </p:txBody>
      </p:sp>
      <p:sp>
        <p:nvSpPr>
          <p:cNvPr id="12" name="TextBox 11"/>
          <p:cNvSpPr txBox="1"/>
          <p:nvPr/>
        </p:nvSpPr>
        <p:spPr>
          <a:xfrm>
            <a:off x="8202168" y="2352294"/>
            <a:ext cx="212598" cy="256224"/>
          </a:xfrm>
          <a:prstGeom prst="rect">
            <a:avLst/>
          </a:prstGeom>
          <a:noFill/>
        </p:spPr>
        <p:txBody>
          <a:bodyPr wrap="square" lIns="27432" tIns="13716" rIns="27432">
            <a:spAutoFit/>
          </a:bodyPr>
          <a:lstStyle/>
          <a:p>
            <a:pPr>
              <a:defRPr sz="1700" b="1">
                <a:solidFill>
                  <a:srgbClr val="00839F"/>
                </a:solidFill>
                <a:latin typeface="Aptos"/>
              </a:defRPr>
            </a:pPr>
            <a:r>
              <a:rPr sz="1275">
                <a:hlinkClick r:id="rId4"/>
              </a:rPr>
              <a:t>↗</a:t>
            </a:r>
          </a:p>
        </p:txBody>
      </p:sp>
      <p:sp>
        <p:nvSpPr>
          <p:cNvPr id="13" name="Rounded Rectangle 12"/>
          <p:cNvSpPr/>
          <p:nvPr/>
        </p:nvSpPr>
        <p:spPr>
          <a:xfrm>
            <a:off x="548640" y="2866643"/>
            <a:ext cx="8023860" cy="507492"/>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Rectangle 13"/>
          <p:cNvSpPr/>
          <p:nvPr/>
        </p:nvSpPr>
        <p:spPr>
          <a:xfrm>
            <a:off x="548640" y="2866643"/>
            <a:ext cx="68580" cy="507492"/>
          </a:xfrm>
          <a:prstGeom prst="rect">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5" name="TextBox 14"/>
          <p:cNvSpPr txBox="1"/>
          <p:nvPr/>
        </p:nvSpPr>
        <p:spPr>
          <a:xfrm>
            <a:off x="713232" y="2942082"/>
            <a:ext cx="2880360" cy="256224"/>
          </a:xfrm>
          <a:prstGeom prst="rect">
            <a:avLst/>
          </a:prstGeom>
          <a:noFill/>
        </p:spPr>
        <p:txBody>
          <a:bodyPr wrap="square" lIns="27432" tIns="13716" rIns="27432">
            <a:spAutoFit/>
          </a:bodyPr>
          <a:lstStyle/>
          <a:p>
            <a:pPr>
              <a:defRPr sz="1700" b="1">
                <a:solidFill>
                  <a:srgbClr val="0033A0"/>
                </a:solidFill>
                <a:latin typeface="Aptos"/>
              </a:defRPr>
            </a:pPr>
            <a:r>
              <a:rPr sz="1275">
                <a:hlinkClick r:id="rId5"/>
              </a:rPr>
              <a:t>AGLC GAMING HANDBOOK</a:t>
            </a:r>
          </a:p>
        </p:txBody>
      </p:sp>
      <p:sp>
        <p:nvSpPr>
          <p:cNvPr id="16" name="TextBox 15"/>
          <p:cNvSpPr txBox="1"/>
          <p:nvPr/>
        </p:nvSpPr>
        <p:spPr>
          <a:xfrm>
            <a:off x="3634740" y="2955798"/>
            <a:ext cx="4457700" cy="244682"/>
          </a:xfrm>
          <a:prstGeom prst="rect">
            <a:avLst/>
          </a:prstGeom>
          <a:noFill/>
        </p:spPr>
        <p:txBody>
          <a:bodyPr wrap="square" lIns="27432" tIns="13716" rIns="27432">
            <a:spAutoFit/>
          </a:bodyPr>
          <a:lstStyle/>
          <a:p>
            <a:pPr>
              <a:defRPr sz="1600" b="0">
                <a:solidFill>
                  <a:srgbClr val="2A3343"/>
                </a:solidFill>
                <a:latin typeface="Aptos"/>
              </a:defRPr>
            </a:pPr>
            <a:r>
              <a:rPr sz="1200">
                <a:hlinkClick r:id="rId5"/>
              </a:rPr>
              <a:t>Charitable Gaming Policies Handbook</a:t>
            </a:r>
          </a:p>
        </p:txBody>
      </p:sp>
      <p:sp>
        <p:nvSpPr>
          <p:cNvPr id="17" name="TextBox 16"/>
          <p:cNvSpPr txBox="1"/>
          <p:nvPr/>
        </p:nvSpPr>
        <p:spPr>
          <a:xfrm>
            <a:off x="8202168" y="2955798"/>
            <a:ext cx="212598" cy="256224"/>
          </a:xfrm>
          <a:prstGeom prst="rect">
            <a:avLst/>
          </a:prstGeom>
          <a:noFill/>
        </p:spPr>
        <p:txBody>
          <a:bodyPr wrap="square" lIns="27432" tIns="13716" rIns="27432">
            <a:spAutoFit/>
          </a:bodyPr>
          <a:lstStyle/>
          <a:p>
            <a:pPr>
              <a:defRPr sz="1700" b="1">
                <a:solidFill>
                  <a:srgbClr val="00839F"/>
                </a:solidFill>
                <a:latin typeface="Aptos"/>
              </a:defRPr>
            </a:pPr>
            <a:r>
              <a:rPr sz="1275">
                <a:hlinkClick r:id="rId5"/>
              </a:rPr>
              <a:t>↗</a:t>
            </a:r>
          </a:p>
        </p:txBody>
      </p:sp>
      <p:sp>
        <p:nvSpPr>
          <p:cNvPr id="18" name="Rounded Rectangle 17"/>
          <p:cNvSpPr/>
          <p:nvPr/>
        </p:nvSpPr>
        <p:spPr>
          <a:xfrm>
            <a:off x="548640" y="3470147"/>
            <a:ext cx="8023860" cy="507492"/>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9" name="Rectangle 18"/>
          <p:cNvSpPr/>
          <p:nvPr/>
        </p:nvSpPr>
        <p:spPr>
          <a:xfrm>
            <a:off x="548640" y="3470147"/>
            <a:ext cx="68580" cy="507492"/>
          </a:xfrm>
          <a:prstGeom prst="rect">
            <a:avLst/>
          </a:prstGeom>
          <a:solidFill>
            <a:srgbClr val="DF76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TextBox 19"/>
          <p:cNvSpPr txBox="1"/>
          <p:nvPr/>
        </p:nvSpPr>
        <p:spPr>
          <a:xfrm>
            <a:off x="713232" y="3545586"/>
            <a:ext cx="2880360" cy="256224"/>
          </a:xfrm>
          <a:prstGeom prst="rect">
            <a:avLst/>
          </a:prstGeom>
          <a:noFill/>
        </p:spPr>
        <p:txBody>
          <a:bodyPr wrap="square" lIns="27432" tIns="13716" rIns="27432">
            <a:spAutoFit/>
          </a:bodyPr>
          <a:lstStyle/>
          <a:p>
            <a:pPr>
              <a:defRPr sz="1700" b="1">
                <a:solidFill>
                  <a:srgbClr val="0033A0"/>
                </a:solidFill>
                <a:latin typeface="Aptos"/>
              </a:defRPr>
            </a:pPr>
            <a:r>
              <a:rPr sz="1275">
                <a:hlinkClick r:id="rId6"/>
              </a:rPr>
              <a:t>NONPROFIT LEARNING CENTRE</a:t>
            </a:r>
          </a:p>
        </p:txBody>
      </p:sp>
      <p:sp>
        <p:nvSpPr>
          <p:cNvPr id="21" name="TextBox 20"/>
          <p:cNvSpPr txBox="1"/>
          <p:nvPr/>
        </p:nvSpPr>
        <p:spPr>
          <a:xfrm>
            <a:off x="3634740" y="3559302"/>
            <a:ext cx="4457700" cy="244682"/>
          </a:xfrm>
          <a:prstGeom prst="rect">
            <a:avLst/>
          </a:prstGeom>
          <a:noFill/>
        </p:spPr>
        <p:txBody>
          <a:bodyPr wrap="square" lIns="27432" tIns="13716" rIns="27432">
            <a:spAutoFit/>
          </a:bodyPr>
          <a:lstStyle/>
          <a:p>
            <a:pPr>
              <a:defRPr sz="1600" b="0">
                <a:solidFill>
                  <a:srgbClr val="2A3343"/>
                </a:solidFill>
                <a:latin typeface="Aptos"/>
              </a:defRPr>
            </a:pPr>
            <a:r>
              <a:rPr sz="1200">
                <a:hlinkClick r:id="rId6"/>
              </a:rPr>
              <a:t>Alberta community development resources</a:t>
            </a:r>
          </a:p>
        </p:txBody>
      </p:sp>
      <p:sp>
        <p:nvSpPr>
          <p:cNvPr id="22" name="TextBox 21"/>
          <p:cNvSpPr txBox="1"/>
          <p:nvPr/>
        </p:nvSpPr>
        <p:spPr>
          <a:xfrm>
            <a:off x="8202168" y="3559302"/>
            <a:ext cx="212598" cy="256224"/>
          </a:xfrm>
          <a:prstGeom prst="rect">
            <a:avLst/>
          </a:prstGeom>
          <a:noFill/>
        </p:spPr>
        <p:txBody>
          <a:bodyPr wrap="square" lIns="27432" tIns="13716" rIns="27432">
            <a:spAutoFit/>
          </a:bodyPr>
          <a:lstStyle/>
          <a:p>
            <a:pPr>
              <a:defRPr sz="1700" b="1">
                <a:solidFill>
                  <a:srgbClr val="00839F"/>
                </a:solidFill>
                <a:latin typeface="Aptos"/>
              </a:defRPr>
            </a:pPr>
            <a:r>
              <a:rPr sz="1275">
                <a:hlinkClick r:id="rId6"/>
              </a:rPr>
              <a:t>↗</a:t>
            </a:r>
          </a:p>
        </p:txBody>
      </p:sp>
      <p:sp>
        <p:nvSpPr>
          <p:cNvPr id="23" name="Rounded Rectangle 22"/>
          <p:cNvSpPr/>
          <p:nvPr/>
        </p:nvSpPr>
        <p:spPr>
          <a:xfrm>
            <a:off x="548640" y="4073652"/>
            <a:ext cx="8023860" cy="507492"/>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4" name="Rectangle 23"/>
          <p:cNvSpPr/>
          <p:nvPr/>
        </p:nvSpPr>
        <p:spPr>
          <a:xfrm>
            <a:off x="548640" y="4073652"/>
            <a:ext cx="68580" cy="507492"/>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5" name="TextBox 24"/>
          <p:cNvSpPr txBox="1"/>
          <p:nvPr/>
        </p:nvSpPr>
        <p:spPr>
          <a:xfrm>
            <a:off x="713232" y="4149090"/>
            <a:ext cx="2880360" cy="256224"/>
          </a:xfrm>
          <a:prstGeom prst="rect">
            <a:avLst/>
          </a:prstGeom>
          <a:noFill/>
        </p:spPr>
        <p:txBody>
          <a:bodyPr wrap="square" lIns="27432" tIns="13716" rIns="27432">
            <a:spAutoFit/>
          </a:bodyPr>
          <a:lstStyle/>
          <a:p>
            <a:pPr>
              <a:defRPr sz="1700" b="1">
                <a:solidFill>
                  <a:srgbClr val="0033A0"/>
                </a:solidFill>
                <a:latin typeface="Aptos"/>
              </a:defRPr>
            </a:pPr>
            <a:r>
              <a:rPr sz="1275">
                <a:hlinkClick r:id="rId7"/>
              </a:rPr>
              <a:t>FREEDOM TO CARE ACT</a:t>
            </a:r>
          </a:p>
        </p:txBody>
      </p:sp>
      <p:sp>
        <p:nvSpPr>
          <p:cNvPr id="26" name="TextBox 25"/>
          <p:cNvSpPr txBox="1"/>
          <p:nvPr/>
        </p:nvSpPr>
        <p:spPr>
          <a:xfrm>
            <a:off x="3634740" y="4162806"/>
            <a:ext cx="4457700" cy="244682"/>
          </a:xfrm>
          <a:prstGeom prst="rect">
            <a:avLst/>
          </a:prstGeom>
          <a:noFill/>
        </p:spPr>
        <p:txBody>
          <a:bodyPr wrap="square" lIns="27432" tIns="13716" rIns="27432">
            <a:spAutoFit/>
          </a:bodyPr>
          <a:lstStyle/>
          <a:p>
            <a:pPr>
              <a:defRPr sz="1600" b="0">
                <a:solidFill>
                  <a:srgbClr val="2A3343"/>
                </a:solidFill>
                <a:latin typeface="Aptos"/>
              </a:defRPr>
            </a:pPr>
            <a:r>
              <a:rPr sz="1200">
                <a:hlinkClick r:id="rId7"/>
              </a:rPr>
              <a:t>Alberta government information</a:t>
            </a:r>
          </a:p>
        </p:txBody>
      </p:sp>
      <p:sp>
        <p:nvSpPr>
          <p:cNvPr id="27" name="TextBox 26"/>
          <p:cNvSpPr txBox="1"/>
          <p:nvPr/>
        </p:nvSpPr>
        <p:spPr>
          <a:xfrm>
            <a:off x="8202168" y="4162806"/>
            <a:ext cx="212598" cy="256224"/>
          </a:xfrm>
          <a:prstGeom prst="rect">
            <a:avLst/>
          </a:prstGeom>
          <a:noFill/>
        </p:spPr>
        <p:txBody>
          <a:bodyPr wrap="square" lIns="27432" tIns="13716" rIns="27432">
            <a:spAutoFit/>
          </a:bodyPr>
          <a:lstStyle/>
          <a:p>
            <a:pPr>
              <a:defRPr sz="1700" b="1">
                <a:solidFill>
                  <a:srgbClr val="00839F"/>
                </a:solidFill>
                <a:latin typeface="Aptos"/>
              </a:defRPr>
            </a:pPr>
            <a:r>
              <a:rPr sz="1275">
                <a:hlinkClick r:id="rId7"/>
              </a:rPr>
              <a:t>↗</a:t>
            </a:r>
          </a:p>
        </p:txBody>
      </p:sp>
      <p:sp>
        <p:nvSpPr>
          <p:cNvPr id="28" name="Rounded Rectangle 27"/>
          <p:cNvSpPr/>
          <p:nvPr/>
        </p:nvSpPr>
        <p:spPr>
          <a:xfrm>
            <a:off x="548640" y="4677156"/>
            <a:ext cx="8023860" cy="507492"/>
          </a:xfrm>
          <a:prstGeom prst="roundRect">
            <a:avLst>
              <a:gd name="adj" fmla="val 12000"/>
            </a:avLst>
          </a:prstGeom>
          <a:solidFill>
            <a:srgbClr val="EA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9" name="Rectangle 28"/>
          <p:cNvSpPr/>
          <p:nvPr/>
        </p:nvSpPr>
        <p:spPr>
          <a:xfrm>
            <a:off x="548640" y="4677156"/>
            <a:ext cx="68580" cy="507492"/>
          </a:xfrm>
          <a:prstGeom prst="rect">
            <a:avLst/>
          </a:prstGeom>
          <a:solidFill>
            <a:srgbClr val="0083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0" name="TextBox 29"/>
          <p:cNvSpPr txBox="1"/>
          <p:nvPr/>
        </p:nvSpPr>
        <p:spPr>
          <a:xfrm>
            <a:off x="713232" y="4752594"/>
            <a:ext cx="2880360" cy="256224"/>
          </a:xfrm>
          <a:prstGeom prst="rect">
            <a:avLst/>
          </a:prstGeom>
          <a:noFill/>
        </p:spPr>
        <p:txBody>
          <a:bodyPr wrap="square" lIns="27432" tIns="13716" rIns="27432">
            <a:spAutoFit/>
          </a:bodyPr>
          <a:lstStyle/>
          <a:p>
            <a:pPr>
              <a:defRPr sz="1700" b="1">
                <a:solidFill>
                  <a:srgbClr val="0033A0"/>
                </a:solidFill>
                <a:latin typeface="Aptos"/>
              </a:defRPr>
            </a:pPr>
            <a:r>
              <a:rPr sz="1275">
                <a:hlinkClick r:id="rId8"/>
              </a:rPr>
              <a:t>SKATE CANADA</a:t>
            </a:r>
          </a:p>
        </p:txBody>
      </p:sp>
      <p:sp>
        <p:nvSpPr>
          <p:cNvPr id="31" name="TextBox 30"/>
          <p:cNvSpPr txBox="1"/>
          <p:nvPr/>
        </p:nvSpPr>
        <p:spPr>
          <a:xfrm>
            <a:off x="3634740" y="4766311"/>
            <a:ext cx="4457700" cy="244682"/>
          </a:xfrm>
          <a:prstGeom prst="rect">
            <a:avLst/>
          </a:prstGeom>
          <a:noFill/>
        </p:spPr>
        <p:txBody>
          <a:bodyPr wrap="square" lIns="27432" tIns="13716" rIns="27432">
            <a:spAutoFit/>
          </a:bodyPr>
          <a:lstStyle/>
          <a:p>
            <a:pPr>
              <a:defRPr sz="1600" b="0">
                <a:solidFill>
                  <a:srgbClr val="2A3343"/>
                </a:solidFill>
                <a:latin typeface="Aptos"/>
              </a:defRPr>
            </a:pPr>
            <a:r>
              <a:rPr sz="1200">
                <a:hlinkClick r:id="rId8"/>
              </a:rPr>
              <a:t>Club and School Operating Requirements</a:t>
            </a:r>
          </a:p>
        </p:txBody>
      </p:sp>
      <p:sp>
        <p:nvSpPr>
          <p:cNvPr id="32" name="TextBox 31"/>
          <p:cNvSpPr txBox="1"/>
          <p:nvPr/>
        </p:nvSpPr>
        <p:spPr>
          <a:xfrm>
            <a:off x="8202168" y="4766310"/>
            <a:ext cx="212598" cy="256224"/>
          </a:xfrm>
          <a:prstGeom prst="rect">
            <a:avLst/>
          </a:prstGeom>
          <a:noFill/>
        </p:spPr>
        <p:txBody>
          <a:bodyPr wrap="square" lIns="27432" tIns="13716" rIns="27432">
            <a:spAutoFit/>
          </a:bodyPr>
          <a:lstStyle/>
          <a:p>
            <a:pPr>
              <a:defRPr sz="1700" b="1">
                <a:solidFill>
                  <a:srgbClr val="00839F"/>
                </a:solidFill>
                <a:latin typeface="Aptos"/>
              </a:defRPr>
            </a:pPr>
            <a:r>
              <a:rPr sz="1275">
                <a:hlinkClick r:id="rId8"/>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3374136" cy="6858000"/>
          </a:xfrm>
          <a:prstGeom prst="rect">
            <a:avLst/>
          </a:prstGeom>
          <a:solidFill>
            <a:srgbClr val="0033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 name="TextBox 2"/>
          <p:cNvSpPr txBox="1"/>
          <p:nvPr/>
        </p:nvSpPr>
        <p:spPr>
          <a:xfrm>
            <a:off x="493776" y="2331721"/>
            <a:ext cx="2708910" cy="867930"/>
          </a:xfrm>
          <a:prstGeom prst="rect">
            <a:avLst/>
          </a:prstGeom>
          <a:noFill/>
        </p:spPr>
        <p:txBody>
          <a:bodyPr wrap="square" lIns="27432" tIns="13716" rIns="27432">
            <a:spAutoFit/>
          </a:bodyPr>
          <a:lstStyle/>
          <a:p>
            <a:pPr>
              <a:defRPr sz="3500" b="1">
                <a:solidFill>
                  <a:srgbClr val="FFFFFF"/>
                </a:solidFill>
                <a:latin typeface="Aptos"/>
              </a:defRPr>
            </a:pPr>
            <a:r>
              <a:rPr sz="2625"/>
              <a:t>QUESTIONS?</a:t>
            </a:r>
          </a:p>
          <a:p>
            <a:pPr>
              <a:defRPr sz="3500" b="1">
                <a:solidFill>
                  <a:srgbClr val="FFFFFF"/>
                </a:solidFill>
                <a:latin typeface="Aptos"/>
              </a:defRPr>
            </a:pPr>
            <a:r>
              <a:rPr sz="2625"/>
              <a:t>GET IN TOUCH</a:t>
            </a:r>
          </a:p>
        </p:txBody>
      </p:sp>
      <p:pic>
        <p:nvPicPr>
          <p:cNvPr id="4" name="Picture 3" descr="image.png"/>
          <p:cNvPicPr>
            <a:picLocks noChangeAspect="1"/>
          </p:cNvPicPr>
          <p:nvPr/>
        </p:nvPicPr>
        <p:blipFill>
          <a:blip r:embed="rId3"/>
          <a:stretch>
            <a:fillRect/>
          </a:stretch>
        </p:blipFill>
        <p:spPr>
          <a:xfrm>
            <a:off x="5637276" y="1357884"/>
            <a:ext cx="1042416" cy="1303020"/>
          </a:xfrm>
          <a:prstGeom prst="rect">
            <a:avLst/>
          </a:prstGeom>
        </p:spPr>
      </p:pic>
      <p:sp>
        <p:nvSpPr>
          <p:cNvPr id="5" name="TextBox 4"/>
          <p:cNvSpPr txBox="1"/>
          <p:nvPr/>
        </p:nvSpPr>
        <p:spPr>
          <a:xfrm>
            <a:off x="3867912" y="2942082"/>
            <a:ext cx="4732020" cy="406265"/>
          </a:xfrm>
          <a:prstGeom prst="rect">
            <a:avLst/>
          </a:prstGeom>
          <a:noFill/>
        </p:spPr>
        <p:txBody>
          <a:bodyPr wrap="square" lIns="27432" tIns="13716" rIns="27432">
            <a:spAutoFit/>
          </a:bodyPr>
          <a:lstStyle/>
          <a:p>
            <a:pPr>
              <a:defRPr sz="3000" b="1">
                <a:solidFill>
                  <a:srgbClr val="1A2C52"/>
                </a:solidFill>
                <a:latin typeface="Aptos"/>
              </a:defRPr>
            </a:pPr>
            <a:r>
              <a:rPr sz="2250"/>
              <a:t>Donella Swan</a:t>
            </a:r>
          </a:p>
        </p:txBody>
      </p:sp>
      <p:sp>
        <p:nvSpPr>
          <p:cNvPr id="6" name="TextBox 5"/>
          <p:cNvSpPr txBox="1"/>
          <p:nvPr/>
        </p:nvSpPr>
        <p:spPr>
          <a:xfrm>
            <a:off x="3881628" y="3477006"/>
            <a:ext cx="4251960" cy="279307"/>
          </a:xfrm>
          <a:prstGeom prst="rect">
            <a:avLst/>
          </a:prstGeom>
          <a:noFill/>
        </p:spPr>
        <p:txBody>
          <a:bodyPr wrap="square" lIns="27432" tIns="13716" rIns="27432">
            <a:spAutoFit/>
          </a:bodyPr>
          <a:lstStyle/>
          <a:p>
            <a:pPr>
              <a:defRPr sz="1900" b="0">
                <a:solidFill>
                  <a:srgbClr val="536273"/>
                </a:solidFill>
                <a:latin typeface="Aptos"/>
              </a:defRPr>
            </a:pPr>
            <a:r>
              <a:rPr sz="1425"/>
              <a:t>Member Services</a:t>
            </a:r>
          </a:p>
        </p:txBody>
      </p:sp>
      <p:sp>
        <p:nvSpPr>
          <p:cNvPr id="7" name="TextBox 6"/>
          <p:cNvSpPr txBox="1"/>
          <p:nvPr/>
        </p:nvSpPr>
        <p:spPr>
          <a:xfrm>
            <a:off x="3867912" y="3977640"/>
            <a:ext cx="4800600" cy="279307"/>
          </a:xfrm>
          <a:prstGeom prst="rect">
            <a:avLst/>
          </a:prstGeom>
          <a:noFill/>
        </p:spPr>
        <p:txBody>
          <a:bodyPr wrap="square" lIns="27432" tIns="13716" rIns="27432">
            <a:spAutoFit/>
          </a:bodyPr>
          <a:lstStyle/>
          <a:p>
            <a:pPr>
              <a:defRPr sz="1900" b="0">
                <a:solidFill>
                  <a:srgbClr val="0033A0"/>
                </a:solidFill>
                <a:latin typeface="Aptos"/>
              </a:defRPr>
            </a:pPr>
            <a:r>
              <a:rPr sz="1425">
                <a:hlinkClick r:id="rId4"/>
              </a:rPr>
              <a:t>memberservices@skateabnwtnun.ca</a:t>
            </a:r>
          </a:p>
        </p:txBody>
      </p:sp>
      <p:sp>
        <p:nvSpPr>
          <p:cNvPr id="8" name="TextBox 7"/>
          <p:cNvSpPr txBox="1"/>
          <p:nvPr/>
        </p:nvSpPr>
        <p:spPr>
          <a:xfrm>
            <a:off x="3867912" y="4430268"/>
            <a:ext cx="4732020" cy="279307"/>
          </a:xfrm>
          <a:prstGeom prst="rect">
            <a:avLst/>
          </a:prstGeom>
          <a:noFill/>
        </p:spPr>
        <p:txBody>
          <a:bodyPr wrap="square" lIns="27432" tIns="13716" rIns="27432">
            <a:spAutoFit/>
          </a:bodyPr>
          <a:lstStyle/>
          <a:p>
            <a:pPr>
              <a:defRPr sz="1900" b="0">
                <a:solidFill>
                  <a:srgbClr val="00839F"/>
                </a:solidFill>
                <a:latin typeface="Aptos"/>
              </a:defRPr>
            </a:pPr>
            <a:r>
              <a:rPr lang="en-US" sz="1425" dirty="0">
                <a:hlinkClick r:id="rId5"/>
              </a:rPr>
              <a:t>www.</a:t>
            </a:r>
            <a:r>
              <a:rPr sz="1425" dirty="0">
                <a:hlinkClick r:id="rId5"/>
              </a:rPr>
              <a:t>skateabnwtnun.ca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af226ab-4d2f-4c8e-adbc-1825e56ef10b">
      <Terms xmlns="http://schemas.microsoft.com/office/infopath/2007/PartnerControls"/>
    </lcf76f155ced4ddcb4097134ff3c332f>
    <TaxCatchAll xmlns="4604812c-8eb1-4c32-8e10-0b8bfe743cf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672B31B59B2614CBCA4DED6A633C391" ma:contentTypeVersion="19" ma:contentTypeDescription="Create a new document." ma:contentTypeScope="" ma:versionID="485e7e1a970c5aaf6d42bb6e30bdce8d">
  <xsd:schema xmlns:xsd="http://www.w3.org/2001/XMLSchema" xmlns:xs="http://www.w3.org/2001/XMLSchema" xmlns:p="http://schemas.microsoft.com/office/2006/metadata/properties" xmlns:ns2="4604812c-8eb1-4c32-8e10-0b8bfe743cf5" xmlns:ns3="baf226ab-4d2f-4c8e-adbc-1825e56ef10b" targetNamespace="http://schemas.microsoft.com/office/2006/metadata/properties" ma:root="true" ma:fieldsID="620fa5eab8a81c4a2ab24b88d3e3b309" ns2:_="" ns3:_="">
    <xsd:import namespace="4604812c-8eb1-4c32-8e10-0b8bfe743cf5"/>
    <xsd:import namespace="baf226ab-4d2f-4c8e-adbc-1825e56ef10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04812c-8eb1-4c32-8e10-0b8bfe743cf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652b6b9-0a23-4412-8e40-ef72dc0c5955}" ma:internalName="TaxCatchAll" ma:showField="CatchAllData" ma:web="4604812c-8eb1-4c32-8e10-0b8bfe743cf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f226ab-4d2f-4c8e-adbc-1825e56ef10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4fcd4a-5244-4f18-9c9e-95fa6f101c9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7848B6-C8D7-40EA-9199-2310439E0EA4}">
  <ds:schemaRefs>
    <ds:schemaRef ds:uri="http://purl.org/dc/dcmitype/"/>
    <ds:schemaRef ds:uri="http://schemas.microsoft.com/office/2006/documentManagement/types"/>
    <ds:schemaRef ds:uri="baf226ab-4d2f-4c8e-adbc-1825e56ef10b"/>
    <ds:schemaRef ds:uri="http://www.w3.org/XML/1998/namespace"/>
    <ds:schemaRef ds:uri="http://schemas.microsoft.com/office/infopath/2007/PartnerControls"/>
    <ds:schemaRef ds:uri="http://purl.org/dc/elements/1.1/"/>
    <ds:schemaRef ds:uri="http://schemas.openxmlformats.org/package/2006/metadata/core-properties"/>
    <ds:schemaRef ds:uri="4604812c-8eb1-4c32-8e10-0b8bfe743cf5"/>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87349D97-6490-42E5-8257-2705501E52C7}">
  <ds:schemaRefs>
    <ds:schemaRef ds:uri="http://schemas.microsoft.com/sharepoint/v3/contenttype/forms"/>
  </ds:schemaRefs>
</ds:datastoreItem>
</file>

<file path=customXml/itemProps3.xml><?xml version="1.0" encoding="utf-8"?>
<ds:datastoreItem xmlns:ds="http://schemas.openxmlformats.org/officeDocument/2006/customXml" ds:itemID="{953EF219-A988-44A4-AADE-DA8AABE6F6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604812c-8eb1-4c32-8e10-0b8bfe743cf5"/>
    <ds:schemaRef ds:uri="baf226ab-4d2f-4c8e-adbc-1825e56ef1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4164</TotalTime>
  <Words>6545</Words>
  <Application>Microsoft Office PowerPoint</Application>
  <PresentationFormat>On-screen Show (4:3)</PresentationFormat>
  <Paragraphs>627</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Jennifer Boone</dc:creator>
  <cp:keywords/>
  <dc:description>generated using python-pptx</dc:description>
  <cp:lastModifiedBy>Jennifer Boone</cp:lastModifiedBy>
  <cp:revision>7</cp:revision>
  <cp:lastPrinted>2026-10-19T00:30:53Z</cp:lastPrinted>
  <dcterms:created xsi:type="dcterms:W3CDTF">2013-01-27T09:14:16Z</dcterms:created>
  <dcterms:modified xsi:type="dcterms:W3CDTF">2026-10-26T18:55:42Z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0x010100C672B31B59B2614CBCA4DED6A633C391</vt:lpwstr>
  </property>
  <property fmtid="{D5CDD505-2E9C-101B-9397-08002B2CF9AE}" pid="3" name="MediaServiceImageTags">
    <vt:lpwstr/>
  </property>
</Properties>
</file>