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5" r:id="rId5"/>
  </p:sldMasterIdLst>
  <p:notesMasterIdLst>
    <p:notesMasterId r:id="rId13"/>
  </p:notesMasterIdLst>
  <p:handoutMasterIdLst>
    <p:handoutMasterId r:id="rId14"/>
  </p:handoutMasterIdLst>
  <p:sldIdLst>
    <p:sldId id="256" r:id="rId6"/>
    <p:sldId id="262" r:id="rId7"/>
    <p:sldId id="289" r:id="rId8"/>
    <p:sldId id="306" r:id="rId9"/>
    <p:sldId id="301" r:id="rId10"/>
    <p:sldId id="307" r:id="rId11"/>
    <p:sldId id="300" r:id="rId1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96"/>
    <a:srgbClr val="002BB4"/>
    <a:srgbClr val="001D70"/>
    <a:srgbClr val="00259A"/>
    <a:srgbClr val="00185C"/>
    <a:srgbClr val="003AF2"/>
    <a:srgbClr val="0030C8"/>
    <a:srgbClr val="0031CC"/>
    <a:srgbClr val="002796"/>
    <a:srgbClr val="003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D64601-C7D1-4DA1-A031-F06BECD72FD8}" v="1" dt="2026-09-10T19:59:00.2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6102" autoAdjust="0"/>
  </p:normalViewPr>
  <p:slideViewPr>
    <p:cSldViewPr snapToGrid="0">
      <p:cViewPr varScale="1">
        <p:scale>
          <a:sx n="63" d="100"/>
          <a:sy n="63" d="100"/>
        </p:scale>
        <p:origin x="1411" y="38"/>
      </p:cViewPr>
      <p:guideLst/>
    </p:cSldViewPr>
  </p:slideViewPr>
  <p:notesTextViewPr>
    <p:cViewPr>
      <p:scale>
        <a:sx n="1" d="1"/>
        <a:sy n="1" d="1"/>
      </p:scale>
      <p:origin x="0" y="0"/>
    </p:cViewPr>
  </p:notesTextViewPr>
  <p:notesViewPr>
    <p:cSldViewPr snapToGrid="0" showGuides="1">
      <p:cViewPr varScale="1">
        <p:scale>
          <a:sx n="58" d="100"/>
          <a:sy n="58" d="100"/>
        </p:scale>
        <p:origin x="3240"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ella Swan" userId="cb311a42-1603-4919-bc59-e8cd687569d3" providerId="ADAL" clId="{A88A07B3-4505-49D2-B606-0CB0B2224D86}"/>
    <pc:docChg chg="undo custSel addSld delSld modSld sldOrd modMainMaster">
      <pc:chgData name="Donella Swan" userId="cb311a42-1603-4919-bc59-e8cd687569d3" providerId="ADAL" clId="{A88A07B3-4505-49D2-B606-0CB0B2224D86}" dt="2026-09-10T19:59:00.221" v="1846" actId="14826"/>
      <pc:docMkLst>
        <pc:docMk/>
      </pc:docMkLst>
      <pc:sldChg chg="addSp delSp modSp mod ord delAnim modNotesTx">
        <pc:chgData name="Donella Swan" userId="cb311a42-1603-4919-bc59-e8cd687569d3" providerId="ADAL" clId="{A88A07B3-4505-49D2-B606-0CB0B2224D86}" dt="2026-09-10T19:53:50.073" v="1845" actId="20577"/>
        <pc:sldMkLst>
          <pc:docMk/>
          <pc:sldMk cId="1767606116" sldId="301"/>
        </pc:sldMkLst>
        <pc:spChg chg="mod">
          <ac:chgData name="Donella Swan" userId="cb311a42-1603-4919-bc59-e8cd687569d3" providerId="ADAL" clId="{A88A07B3-4505-49D2-B606-0CB0B2224D86}" dt="2026-09-10T19:53:50.073" v="1845" actId="20577"/>
          <ac:spMkLst>
            <pc:docMk/>
            <pc:sldMk cId="1767606116" sldId="301"/>
            <ac:spMk id="2" creationId="{75EE32EE-CD69-CDCF-195C-34288895898A}"/>
          </ac:spMkLst>
        </pc:spChg>
      </pc:sldChg>
      <pc:sldChg chg="modSp">
        <pc:chgData name="Donella Swan" userId="cb311a42-1603-4919-bc59-e8cd687569d3" providerId="ADAL" clId="{A88A07B3-4505-49D2-B606-0CB0B2224D86}" dt="2026-09-10T19:59:00.221" v="1846" actId="14826"/>
        <pc:sldMkLst>
          <pc:docMk/>
          <pc:sldMk cId="3113809544" sldId="307"/>
        </pc:sldMkLst>
        <pc:picChg chg="mod">
          <ac:chgData name="Donella Swan" userId="cb311a42-1603-4919-bc59-e8cd687569d3" providerId="ADAL" clId="{A88A07B3-4505-49D2-B606-0CB0B2224D86}" dt="2026-09-10T19:59:00.221" v="1846" actId="14826"/>
          <ac:picMkLst>
            <pc:docMk/>
            <pc:sldMk cId="3113809544" sldId="307"/>
            <ac:picMk id="5" creationId="{B04DDF23-2CEA-8F0C-8C5E-F5E198C716F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663000B-94F8-D92A-59F1-358241A03BEC}"/>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CA"/>
          </a:p>
        </p:txBody>
      </p:sp>
      <p:sp>
        <p:nvSpPr>
          <p:cNvPr id="3" name="Date Placeholder 2">
            <a:extLst>
              <a:ext uri="{FF2B5EF4-FFF2-40B4-BE49-F238E27FC236}">
                <a16:creationId xmlns:a16="http://schemas.microsoft.com/office/drawing/2014/main" id="{8705D949-4C09-4C30-4321-2A8227EC4D24}"/>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12D7AEF5-98D7-40AE-B305-CF68F99F9D6C}" type="datetimeFigureOut">
              <a:rPr lang="en-CA" smtClean="0"/>
              <a:t>2026-09-10</a:t>
            </a:fld>
            <a:endParaRPr lang="en-CA"/>
          </a:p>
        </p:txBody>
      </p:sp>
      <p:sp>
        <p:nvSpPr>
          <p:cNvPr id="4" name="Footer Placeholder 3">
            <a:extLst>
              <a:ext uri="{FF2B5EF4-FFF2-40B4-BE49-F238E27FC236}">
                <a16:creationId xmlns:a16="http://schemas.microsoft.com/office/drawing/2014/main" id="{88093B07-3764-B8A1-1BD3-2BB980493578}"/>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EB08AA19-90D9-640D-19E0-88B8C36C6EA8}"/>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D704E8BD-F03D-4824-B5B1-5EB53D5E2047}" type="slidenum">
              <a:rPr lang="en-CA" smtClean="0"/>
              <a:t>‹#›</a:t>
            </a:fld>
            <a:endParaRPr lang="en-CA"/>
          </a:p>
        </p:txBody>
      </p:sp>
    </p:spTree>
    <p:extLst>
      <p:ext uri="{BB962C8B-B14F-4D97-AF65-F5344CB8AC3E}">
        <p14:creationId xmlns:p14="http://schemas.microsoft.com/office/powerpoint/2010/main" val="349520900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CA"/>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667AA946-621A-465F-ABEC-0861B7B15681}" type="datetimeFigureOut">
              <a:rPr lang="en-CA" smtClean="0"/>
              <a:t>2026-09-10</a:t>
            </a:fld>
            <a:endParaRPr lang="en-CA"/>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CA"/>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CA"/>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4D2A9F9E-1A79-49A6-A544-F34C5C7F588D}" type="slidenum">
              <a:rPr lang="en-CA" smtClean="0"/>
              <a:t>‹#›</a:t>
            </a:fld>
            <a:endParaRPr lang="en-CA"/>
          </a:p>
        </p:txBody>
      </p:sp>
    </p:spTree>
    <p:extLst>
      <p:ext uri="{BB962C8B-B14F-4D97-AF65-F5344CB8AC3E}">
        <p14:creationId xmlns:p14="http://schemas.microsoft.com/office/powerpoint/2010/main" val="152981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24"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D2A9F9E-1A79-49A6-A544-F34C5C7F588D}" type="slidenum">
              <a:rPr lang="en-CA" smtClean="0"/>
              <a:t>1</a:t>
            </a:fld>
            <a:endParaRPr lang="en-CA"/>
          </a:p>
        </p:txBody>
      </p:sp>
    </p:spTree>
    <p:extLst>
      <p:ext uri="{BB962C8B-B14F-4D97-AF65-F5344CB8AC3E}">
        <p14:creationId xmlns:p14="http://schemas.microsoft.com/office/powerpoint/2010/main" val="2760341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Add customized welcome message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Suggested points to highlight: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Introduction to the club/skating school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Number of years it has been in operation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Proud to offer nationally accredited Skate Canada programming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Highlight what is special about your programs, program offerings and community</a:t>
            </a:r>
          </a:p>
          <a:p>
            <a:endParaRPr lang="en-CA" dirty="0"/>
          </a:p>
          <a:p>
            <a:endParaRPr lang="en-CA" dirty="0"/>
          </a:p>
          <a:p>
            <a:r>
              <a:rPr lang="en-CA" dirty="0"/>
              <a:t>Overview of Agenda [customize as needed]</a:t>
            </a:r>
          </a:p>
          <a:p>
            <a:endParaRPr lang="en-CA" dirty="0"/>
          </a:p>
          <a:p>
            <a:endParaRPr lang="en-CA" dirty="0"/>
          </a:p>
        </p:txBody>
      </p:sp>
      <p:sp>
        <p:nvSpPr>
          <p:cNvPr id="4" name="Slide Number Placeholder 3"/>
          <p:cNvSpPr>
            <a:spLocks noGrp="1"/>
          </p:cNvSpPr>
          <p:nvPr>
            <p:ph type="sldNum" sz="quarter" idx="5"/>
          </p:nvPr>
        </p:nvSpPr>
        <p:spPr/>
        <p:txBody>
          <a:bodyPr/>
          <a:lstStyle/>
          <a:p>
            <a:fld id="{4D2A9F9E-1A79-49A6-A544-F34C5C7F588D}" type="slidenum">
              <a:rPr lang="en-CA" smtClean="0"/>
              <a:t>2</a:t>
            </a:fld>
            <a:endParaRPr lang="en-CA"/>
          </a:p>
        </p:txBody>
      </p:sp>
    </p:spTree>
    <p:extLst>
      <p:ext uri="{BB962C8B-B14F-4D97-AF65-F5344CB8AC3E}">
        <p14:creationId xmlns:p14="http://schemas.microsoft.com/office/powerpoint/2010/main" val="4208788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100" dirty="0"/>
              <a:t>Insert Board Member Photos/Coaching Team Members, split into two slides/change and adjust as needed. </a:t>
            </a:r>
          </a:p>
          <a:p>
            <a:endParaRPr lang="en-CA" sz="1100" dirty="0"/>
          </a:p>
          <a:p>
            <a:r>
              <a:rPr lang="en-CA" sz="1100" dirty="0"/>
              <a:t>Introduce individuals and share a little bit about each person and their background/credentials/area of responsibility or expertise. </a:t>
            </a:r>
          </a:p>
          <a:p>
            <a:endParaRPr lang="en-CA" sz="1100" dirty="0"/>
          </a:p>
          <a:p>
            <a:r>
              <a:rPr lang="en-CA" sz="1100" dirty="0"/>
              <a:t>Suggested topics to highlight:</a:t>
            </a:r>
          </a:p>
          <a:p>
            <a:endParaRPr lang="en-CA" sz="1100" dirty="0"/>
          </a:p>
          <a:p>
            <a:pPr marL="171450" indent="-171450">
              <a:buFontTx/>
              <a:buChar char="-"/>
            </a:pPr>
            <a:r>
              <a:rPr lang="en-CA" sz="1100" dirty="0"/>
              <a:t>Overview on board structure and importance of diversity of voice and helping shape the future of the program</a:t>
            </a:r>
          </a:p>
          <a:p>
            <a:pPr marL="171450" indent="-171450">
              <a:buFontTx/>
              <a:buChar char="-"/>
            </a:pPr>
            <a:r>
              <a:rPr lang="en-CA" sz="1100" dirty="0"/>
              <a:t>How to express interest in joining the board or helping out on smaller committees</a:t>
            </a:r>
          </a:p>
          <a:p>
            <a:pPr marL="171450" indent="-171450">
              <a:buFontTx/>
              <a:buChar char="-"/>
            </a:pPr>
            <a:r>
              <a:rPr lang="en-CA" sz="1100" dirty="0"/>
              <a:t>Benefits of working with accredited Skate Canada coaches (noting years of experience, professional development, skating background and achievements)</a:t>
            </a:r>
          </a:p>
          <a:p>
            <a:pPr marL="171450" indent="-171450">
              <a:buFontTx/>
              <a:buChar char="-"/>
            </a:pPr>
            <a:endParaRPr lang="en-CA" sz="1100" dirty="0"/>
          </a:p>
        </p:txBody>
      </p:sp>
      <p:sp>
        <p:nvSpPr>
          <p:cNvPr id="4" name="Slide Number Placeholder 3"/>
          <p:cNvSpPr>
            <a:spLocks noGrp="1"/>
          </p:cNvSpPr>
          <p:nvPr>
            <p:ph type="sldNum" sz="quarter" idx="5"/>
          </p:nvPr>
        </p:nvSpPr>
        <p:spPr/>
        <p:txBody>
          <a:bodyPr/>
          <a:lstStyle/>
          <a:p>
            <a:fld id="{4D2A9F9E-1A79-49A6-A544-F34C5C7F588D}" type="slidenum">
              <a:rPr lang="en-CA" smtClean="0"/>
              <a:t>3</a:t>
            </a:fld>
            <a:endParaRPr lang="en-CA"/>
          </a:p>
        </p:txBody>
      </p:sp>
    </p:spTree>
    <p:extLst>
      <p:ext uri="{BB962C8B-B14F-4D97-AF65-F5344CB8AC3E}">
        <p14:creationId xmlns:p14="http://schemas.microsoft.com/office/powerpoint/2010/main" val="3433219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AAA4F-8390-46D8-36C4-D357ADBE4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EC2E83-931A-337F-A6E9-4725ED437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4785C-7C87-30EC-B59A-96ED818E3FA6}"/>
              </a:ext>
            </a:extLst>
          </p:cNvPr>
          <p:cNvSpPr>
            <a:spLocks noGrp="1"/>
          </p:cNvSpPr>
          <p:nvPr>
            <p:ph type="body" idx="1"/>
          </p:nvPr>
        </p:nvSpPr>
        <p:spPr/>
        <p:txBody>
          <a:bodyPr/>
          <a:lstStyle/>
          <a:p>
            <a:r>
              <a:rPr lang="en-CA" sz="1100" dirty="0"/>
              <a:t>Policies:</a:t>
            </a:r>
          </a:p>
          <a:p>
            <a:r>
              <a:rPr lang="en-CA" sz="1100" dirty="0"/>
              <a:t>Skate Canada has a number of national policies in place that clubs and skating schools must be in compliance with. These policies promote consistency and operational efficiency and ensuring members have a safe skating experience. For example, there’s the Concussion Management Policy, </a:t>
            </a:r>
            <a:r>
              <a:rPr lang="en-US" sz="1100" dirty="0"/>
              <a:t>Skate Canada Code of Ethics and Coach Accreditation policy to name a few. </a:t>
            </a:r>
          </a:p>
          <a:p>
            <a:endParaRPr lang="en-US" sz="1100" dirty="0"/>
          </a:p>
          <a:p>
            <a:r>
              <a:rPr lang="en-US" sz="1100" dirty="0"/>
              <a:t>Highlight club level policies and where they can be found (for example: volunteering, fundraising policies)</a:t>
            </a:r>
          </a:p>
          <a:p>
            <a:endParaRPr lang="en-US" sz="1100" dirty="0"/>
          </a:p>
          <a:p>
            <a:r>
              <a:rPr lang="en-US" sz="1100" dirty="0"/>
              <a:t>Volunteer Opportunities</a:t>
            </a:r>
          </a:p>
          <a:p>
            <a:r>
              <a:rPr lang="en-US" sz="1100" dirty="0"/>
              <a:t>Volunteering is a core component to building a supportive community for skaters and families. There are many fun and easy ways to get involved including:</a:t>
            </a:r>
          </a:p>
          <a:p>
            <a:r>
              <a:rPr lang="en-US" sz="1100" dirty="0"/>
              <a:t>[List and Highlight Important Roles, any volunteer commitments, program assisting opportunities]. Direct members where to find any relevant policies/resources and who to contact with questions. </a:t>
            </a:r>
          </a:p>
          <a:p>
            <a:endParaRPr lang="en-US" sz="1100" dirty="0"/>
          </a:p>
          <a:p>
            <a:r>
              <a:rPr lang="en-US" sz="1100" dirty="0"/>
              <a:t>Volunteers are covered by the general liability insurance and Skate Canada injury benefit. </a:t>
            </a:r>
          </a:p>
          <a:p>
            <a:endParaRPr lang="en-US" sz="1100" dirty="0"/>
          </a:p>
          <a:p>
            <a:r>
              <a:rPr lang="en-US" sz="1100" dirty="0"/>
              <a:t>Skate Canada Membership and Fees:</a:t>
            </a:r>
          </a:p>
          <a:p>
            <a:endParaRPr lang="en-US" sz="1100" dirty="0"/>
          </a:p>
          <a:p>
            <a:r>
              <a:rPr lang="en-US" sz="1100" dirty="0"/>
              <a:t>Annually skaters are required to purchase a Skate Canada membership. In addition to insurance coverage there are other perks of having a Skate Canada Membership including:</a:t>
            </a:r>
          </a:p>
          <a:p>
            <a:pPr marL="171450" indent="-171450">
              <a:buFontTx/>
              <a:buChar char="-"/>
            </a:pPr>
            <a:r>
              <a:rPr lang="en-US" sz="1100" dirty="0"/>
              <a:t>Access to qualified instruction</a:t>
            </a:r>
          </a:p>
          <a:p>
            <a:pPr marL="171450" indent="-171450">
              <a:buFontTx/>
              <a:buChar char="-"/>
            </a:pPr>
            <a:r>
              <a:rPr lang="en-US" sz="1100" dirty="0"/>
              <a:t>Access to competition events, both in competitive and non-competitive streams</a:t>
            </a:r>
          </a:p>
          <a:p>
            <a:pPr marL="171450" indent="-171450">
              <a:buFontTx/>
              <a:buChar char="-"/>
            </a:pPr>
            <a:r>
              <a:rPr lang="en-US" sz="1100" dirty="0"/>
              <a:t>Ability to complete nationally standardized testing and opportunities to advance</a:t>
            </a:r>
          </a:p>
          <a:p>
            <a:pPr marL="171450" indent="-171450">
              <a:buFontTx/>
              <a:buChar char="-"/>
            </a:pPr>
            <a:r>
              <a:rPr lang="en-US" sz="1100" dirty="0"/>
              <a:t>Pre-sale and discounted tickets to major Skate Canada events and special pricing on the online Skate Canada store</a:t>
            </a:r>
          </a:p>
          <a:p>
            <a:pPr marL="171450" indent="-171450">
              <a:buFontTx/>
              <a:buChar char="-"/>
            </a:pPr>
            <a:r>
              <a:rPr lang="en-US" sz="1100" dirty="0"/>
              <a:t>Exclusive access to resources through the Members Only section of the Skate Canada website</a:t>
            </a:r>
          </a:p>
          <a:p>
            <a:pPr marL="171450" indent="-171450">
              <a:buFontTx/>
              <a:buChar char="-"/>
            </a:pPr>
            <a:endParaRPr lang="en-US" sz="1100" dirty="0"/>
          </a:p>
          <a:p>
            <a:pPr marL="0" indent="0">
              <a:buFontTx/>
              <a:buNone/>
            </a:pPr>
            <a:r>
              <a:rPr lang="en-US" sz="1100" dirty="0"/>
              <a:t>Coaching (may want a member of the coaching team to speak to these points)</a:t>
            </a:r>
          </a:p>
          <a:p>
            <a:endParaRPr lang="en-US" sz="1100" dirty="0"/>
          </a:p>
          <a:p>
            <a:pPr marL="171450" indent="-171450">
              <a:buFontTx/>
              <a:buChar char="-"/>
            </a:pPr>
            <a:r>
              <a:rPr lang="en-CA" sz="1100" dirty="0"/>
              <a:t>How private and semi-private lessons work in </a:t>
            </a:r>
            <a:r>
              <a:rPr lang="en-CA" sz="1100" dirty="0" err="1"/>
              <a:t>StarSkate</a:t>
            </a:r>
            <a:endParaRPr lang="en-CA" sz="1100" dirty="0"/>
          </a:p>
          <a:p>
            <a:pPr marL="171450" indent="-171450">
              <a:buFontTx/>
              <a:buChar char="-"/>
            </a:pPr>
            <a:r>
              <a:rPr lang="en-CA" sz="1100" dirty="0"/>
              <a:t>Importance of consistent training and coaching</a:t>
            </a:r>
          </a:p>
          <a:p>
            <a:pPr marL="171450" indent="-171450">
              <a:buFontTx/>
              <a:buChar char="-"/>
            </a:pPr>
            <a:r>
              <a:rPr lang="en-CA" sz="1100" dirty="0"/>
              <a:t>Lesson billing process and where to go with questions regarding scheduling/billing </a:t>
            </a:r>
          </a:p>
          <a:p>
            <a:pPr marL="171450" indent="-171450">
              <a:buFontTx/>
              <a:buChar char="-"/>
            </a:pPr>
            <a:endParaRPr lang="en-CA" sz="1100" dirty="0"/>
          </a:p>
          <a:p>
            <a:pPr marL="0" indent="0">
              <a:buFontTx/>
              <a:buNone/>
            </a:pPr>
            <a:r>
              <a:rPr lang="en-CA" sz="1100" dirty="0"/>
              <a:t>Resources</a:t>
            </a:r>
          </a:p>
          <a:p>
            <a:pPr marL="0" indent="0">
              <a:buFontTx/>
              <a:buNone/>
            </a:pPr>
            <a:r>
              <a:rPr lang="en-CA" sz="1100" dirty="0"/>
              <a:t>- Highlight any club resources (such as a parent handbook) that members should be aware of</a:t>
            </a:r>
          </a:p>
          <a:p>
            <a:endParaRPr lang="en-US" sz="1100" dirty="0"/>
          </a:p>
          <a:p>
            <a:endParaRPr lang="en-CA" sz="1100" dirty="0"/>
          </a:p>
        </p:txBody>
      </p:sp>
      <p:sp>
        <p:nvSpPr>
          <p:cNvPr id="4" name="Slide Number Placeholder 3">
            <a:extLst>
              <a:ext uri="{FF2B5EF4-FFF2-40B4-BE49-F238E27FC236}">
                <a16:creationId xmlns:a16="http://schemas.microsoft.com/office/drawing/2014/main" id="{DB53C70D-DE0B-6AD6-2726-B38CCC1648B8}"/>
              </a:ext>
            </a:extLst>
          </p:cNvPr>
          <p:cNvSpPr>
            <a:spLocks noGrp="1"/>
          </p:cNvSpPr>
          <p:nvPr>
            <p:ph type="sldNum" sz="quarter" idx="5"/>
          </p:nvPr>
        </p:nvSpPr>
        <p:spPr/>
        <p:txBody>
          <a:bodyPr/>
          <a:lstStyle/>
          <a:p>
            <a:fld id="{4D2A9F9E-1A79-49A6-A544-F34C5C7F588D}" type="slidenum">
              <a:rPr lang="en-CA" smtClean="0"/>
              <a:t>4</a:t>
            </a:fld>
            <a:endParaRPr lang="en-CA"/>
          </a:p>
        </p:txBody>
      </p:sp>
    </p:spTree>
    <p:extLst>
      <p:ext uri="{BB962C8B-B14F-4D97-AF65-F5344CB8AC3E}">
        <p14:creationId xmlns:p14="http://schemas.microsoft.com/office/powerpoint/2010/main" val="358781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0D19A-134A-56B5-9398-F7848DC04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7646B-ED24-0B53-CC43-AC5272FD1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6354D-5121-7823-52A7-8B7108D504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In order to support skater progression, </a:t>
            </a:r>
            <a:r>
              <a:rPr lang="en-US" sz="1200" b="0" i="0" kern="1200" dirty="0">
                <a:solidFill>
                  <a:schemeClr val="tx1"/>
                </a:solidFill>
                <a:effectLst/>
                <a:latin typeface="+mn-lt"/>
                <a:ea typeface="+mn-ea"/>
                <a:cs typeface="+mn-cs"/>
              </a:rPr>
              <a:t>it's important to understand the foundation that guides everything we do at Skate Canada—the Long-Term Development, or LTD, framework.</a:t>
            </a:r>
          </a:p>
          <a:p>
            <a:endParaRPr lang="en-CA" dirty="0"/>
          </a:p>
          <a:p>
            <a:pPr fontAlgn="t"/>
            <a:r>
              <a:rPr lang="en-US" sz="1200" b="0" i="0" kern="1200" dirty="0">
                <a:solidFill>
                  <a:schemeClr val="tx1"/>
                </a:solidFill>
                <a:effectLst/>
                <a:latin typeface="+mn-lt"/>
                <a:ea typeface="+mn-ea"/>
                <a:cs typeface="+mn-cs"/>
              </a:rPr>
              <a:t>The LTD framework is an athlete-centered and evidence-based approach to development. Rather than focusing only on short-term results or competition outcomes, it considers the whole athlete and supports physical literacy, personal growth, and lifelong participation in physical activity.</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 key principle of LTD is recognizing that athletes develop at different rates. Age alone does not determine readiness for progression. Two skaters of the same age may be at very different developmental stages physically, emotionally, and technically. As a result, training, coaching, and advancement decisions are based on individual readiness and development rather than simply time spent in a program.</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Another important concept is 'Active for Life.' While Skate Canada supports athletes pursuing competitive excellence and high-performance goals, the framework also emphasizes creating positive experiences that encourage lifelong participation in skating and physical activity. Whether a skater's goal is recreational enjoyment, personal achievement, coaching, officiating, or reaching the national podium, every pathway has value.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LTD framework is also closely aligned with Canada's National Coaching Certification Program, or NCCP. This ensures that coaches receive training specific to the developmental stage they're teaching, allowing athletes to receive age-appropriate instruction and support throughout their skating journey.</a:t>
            </a:r>
          </a:p>
          <a:p>
            <a:pPr fontAlgn="t"/>
            <a:endParaRPr lang="en-US"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Ultimately, the LTD framework helps ensure that every skater, whether recreational,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or podium pathway, has an appropriate pathway to learn, develop, and enjoy the sport for years to come.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There is an excellent Parent/Guardian Education LTD Resource Guide located on the Skate Canada website for your reference. </a:t>
            </a:r>
          </a:p>
          <a:p>
            <a:endParaRPr lang="en-CA" dirty="0"/>
          </a:p>
        </p:txBody>
      </p:sp>
      <p:sp>
        <p:nvSpPr>
          <p:cNvPr id="4" name="Slide Number Placeholder 3">
            <a:extLst>
              <a:ext uri="{FF2B5EF4-FFF2-40B4-BE49-F238E27FC236}">
                <a16:creationId xmlns:a16="http://schemas.microsoft.com/office/drawing/2014/main" id="{2DE38935-D19D-A4EF-FD4B-A8DEB0C34149}"/>
              </a:ext>
            </a:extLst>
          </p:cNvPr>
          <p:cNvSpPr>
            <a:spLocks noGrp="1"/>
          </p:cNvSpPr>
          <p:nvPr>
            <p:ph type="sldNum" sz="quarter" idx="5"/>
          </p:nvPr>
        </p:nvSpPr>
        <p:spPr/>
        <p:txBody>
          <a:bodyPr/>
          <a:lstStyle/>
          <a:p>
            <a:fld id="{4D2A9F9E-1A79-49A6-A544-F34C5C7F588D}" type="slidenum">
              <a:rPr lang="en-CA" smtClean="0"/>
              <a:t>5</a:t>
            </a:fld>
            <a:endParaRPr lang="en-CA"/>
          </a:p>
        </p:txBody>
      </p:sp>
    </p:spTree>
    <p:extLst>
      <p:ext uri="{BB962C8B-B14F-4D97-AF65-F5344CB8AC3E}">
        <p14:creationId xmlns:p14="http://schemas.microsoft.com/office/powerpoint/2010/main" val="499808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D70D-60AE-3765-6502-225578461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ADDE5-AD1F-1B7B-A088-4461A3443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36B310-2F8D-9813-5862-324FBE658915}"/>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Now we would like to walk through the Skate Canada development pathway and help families understand how skaters typically progress from their first steps on the ice through either the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stream or the Podium Pathway competitive stream.</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It is important to remember that every skater's journey is unique. Progression depends on many factors, including athletic ability, motivation, attendance, work ethic, and personal goals. Our goal is to support each skater in reaching their full potential while ensuring they develop strong fundamental skills along the way.</a:t>
            </a:r>
          </a:p>
          <a:p>
            <a:endParaRPr lang="en-CA" dirty="0"/>
          </a:p>
          <a:p>
            <a:pPr fontAlgn="t"/>
            <a:r>
              <a:rPr lang="en-US" sz="1200" b="0" i="0" kern="1200" dirty="0" err="1">
                <a:solidFill>
                  <a:schemeClr val="tx1"/>
                </a:solidFill>
                <a:effectLst/>
                <a:latin typeface="+mn-lt"/>
                <a:ea typeface="+mn-ea"/>
                <a:cs typeface="+mn-cs"/>
              </a:rPr>
              <a:t>CanSkate</a:t>
            </a:r>
            <a:r>
              <a:rPr lang="en-US" sz="1200" b="0" i="0" kern="1200" dirty="0">
                <a:solidFill>
                  <a:schemeClr val="tx1"/>
                </a:solidFill>
                <a:effectLst/>
                <a:latin typeface="+mn-lt"/>
                <a:ea typeface="+mn-ea"/>
                <a:cs typeface="+mn-cs"/>
              </a:rPr>
              <a:t> is the starting point for most skaters. During this stage, the focus is on developing strong fundamental skating skills.</a:t>
            </a:r>
          </a:p>
          <a:p>
            <a:pPr fontAlgn="t"/>
            <a:r>
              <a:rPr lang="en-US" sz="1200" b="0" i="0" kern="1200" dirty="0">
                <a:solidFill>
                  <a:schemeClr val="tx1"/>
                </a:solidFill>
                <a:effectLst/>
                <a:latin typeface="+mn-lt"/>
                <a:ea typeface="+mn-ea"/>
                <a:cs typeface="+mn-cs"/>
              </a:rPr>
              <a:t>The fundamentals learned here are critical. Before moving into the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pathway, skaters need a solid foundation in balance, control, turning, stopping, and overall skating confidence. Strong basics lead to greater success as skills become more complex later in their skating journey.</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Typically once skaters reach </a:t>
            </a:r>
            <a:r>
              <a:rPr lang="en-US" sz="1200" b="0" i="0" kern="1200" dirty="0" err="1">
                <a:solidFill>
                  <a:schemeClr val="tx1"/>
                </a:solidFill>
                <a:effectLst/>
                <a:latin typeface="+mn-lt"/>
                <a:ea typeface="+mn-ea"/>
                <a:cs typeface="+mn-cs"/>
              </a:rPr>
              <a:t>CanSkate</a:t>
            </a:r>
            <a:r>
              <a:rPr lang="en-US" sz="1200" b="0" i="0" kern="1200" dirty="0">
                <a:solidFill>
                  <a:schemeClr val="tx1"/>
                </a:solidFill>
                <a:effectLst/>
                <a:latin typeface="+mn-lt"/>
                <a:ea typeface="+mn-ea"/>
                <a:cs typeface="+mn-cs"/>
              </a:rPr>
              <a:t> Stage 4 or above and demonstrates the maturity and readiness, coaches will transition them into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Once in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skaters begin working within Skate Canada's comprehensive figure skating program.</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Skaters develop skills in multiple disciplines including </a:t>
            </a:r>
            <a:r>
              <a:rPr lang="en-US" sz="1200" b="0" i="0" kern="1200" dirty="0" err="1">
                <a:solidFill>
                  <a:schemeClr val="tx1"/>
                </a:solidFill>
                <a:effectLst/>
                <a:latin typeface="+mn-lt"/>
                <a:ea typeface="+mn-ea"/>
                <a:cs typeface="+mn-cs"/>
              </a:rPr>
              <a:t>FreeSkate</a:t>
            </a:r>
            <a:r>
              <a:rPr lang="en-US" sz="1200" b="0" i="0" kern="1200" dirty="0">
                <a:solidFill>
                  <a:schemeClr val="tx1"/>
                </a:solidFill>
                <a:effectLst/>
                <a:latin typeface="+mn-lt"/>
                <a:ea typeface="+mn-ea"/>
                <a:cs typeface="+mn-cs"/>
              </a:rPr>
              <a:t>, Skating Skills, Ice Dance, and eventually Artistic skating and have the option to participate in synchronized skating. They work with professional Skate Canada coaches to support their overall development.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As skaters progress, they work toward standardized Skate Canada assessments and participate in competitions that align with their skill level and goals. Once skaters are in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they can also choose to compete in the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stream (considered non-competitive) and the Podium Pathway stream (competitive.)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stream is ideal for skaters who wish to continue developing their figure skating skills while pursuing assessments, performances, and competitions.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This pathway allows skaters to set personal goals and participate at a level that matches their interests and aspirations. Success in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can look very different from skater to skater, and there are many opportunities to stay involved in the sport for years.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Podium Pathway is designed for skaters demonstrating the skill, commitment, and desire to pursue higher levels of competitive figure skating including national and international opportunities.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These skaters typically train more frequently, work toward increasingly challenging technical standards, and compete in qualifying and competitive events. The pathway supports long-term athlete development and provides opportunities for progression through regional, provincial, sectional, and national competitive levels.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Both pathways provide excellent opportunities for growth and development including standardized Star assessments which is a way of measuring a skater's progress and skill development. Skaters can complete assessments progressively from Star 1 - Gold in:</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Skating Skills</a:t>
            </a:r>
            <a:r>
              <a:rPr lang="en-US" sz="1200" b="0" i="0" kern="1200" dirty="0">
                <a:solidFill>
                  <a:schemeClr val="tx1"/>
                </a:solidFill>
                <a:effectLst/>
                <a:latin typeface="+mn-lt"/>
                <a:ea typeface="+mn-ea"/>
                <a:cs typeface="+mn-cs"/>
              </a:rPr>
              <a:t> – edge quality, turns, power, flow, and skating technique</a:t>
            </a:r>
          </a:p>
          <a:p>
            <a:pPr fontAlgn="t"/>
            <a:r>
              <a:rPr lang="en-US" sz="1200" b="1" i="0" kern="1200" dirty="0">
                <a:solidFill>
                  <a:schemeClr val="tx1"/>
                </a:solidFill>
                <a:effectLst/>
                <a:latin typeface="+mn-lt"/>
                <a:ea typeface="+mn-ea"/>
                <a:cs typeface="+mn-cs"/>
              </a:rPr>
              <a:t>Ice Dance</a:t>
            </a:r>
            <a:r>
              <a:rPr lang="en-US" sz="1200" b="0" i="0" kern="1200" dirty="0">
                <a:solidFill>
                  <a:schemeClr val="tx1"/>
                </a:solidFill>
                <a:effectLst/>
                <a:latin typeface="+mn-lt"/>
                <a:ea typeface="+mn-ea"/>
                <a:cs typeface="+mn-cs"/>
              </a:rPr>
              <a:t> – pattern dances and dance elements</a:t>
            </a:r>
          </a:p>
          <a:p>
            <a:pPr fontAlgn="t"/>
            <a:r>
              <a:rPr lang="en-US" sz="1200" b="1" i="0" kern="1200" dirty="0" err="1">
                <a:solidFill>
                  <a:schemeClr val="tx1"/>
                </a:solidFill>
                <a:effectLst/>
                <a:latin typeface="+mn-lt"/>
                <a:ea typeface="+mn-ea"/>
                <a:cs typeface="+mn-cs"/>
              </a:rPr>
              <a:t>FreeSkate</a:t>
            </a:r>
            <a:r>
              <a:rPr lang="en-US" sz="1200" b="0" i="0" kern="1200" dirty="0">
                <a:solidFill>
                  <a:schemeClr val="tx1"/>
                </a:solidFill>
                <a:effectLst/>
                <a:latin typeface="+mn-lt"/>
                <a:ea typeface="+mn-ea"/>
                <a:cs typeface="+mn-cs"/>
              </a:rPr>
              <a:t> – jumps, spins, step sequences, and performance of programs</a:t>
            </a:r>
          </a:p>
          <a:p>
            <a:pPr fontAlgn="t"/>
            <a:r>
              <a:rPr lang="en-US" sz="1200" b="1" i="0" kern="1200" dirty="0">
                <a:solidFill>
                  <a:schemeClr val="tx1"/>
                </a:solidFill>
                <a:effectLst/>
                <a:latin typeface="+mn-lt"/>
                <a:ea typeface="+mn-ea"/>
                <a:cs typeface="+mn-cs"/>
              </a:rPr>
              <a:t>Artistic</a:t>
            </a:r>
            <a:r>
              <a:rPr lang="en-US" sz="1200" b="0" i="0" kern="1200" dirty="0">
                <a:solidFill>
                  <a:schemeClr val="tx1"/>
                </a:solidFill>
                <a:effectLst/>
                <a:latin typeface="+mn-lt"/>
                <a:ea typeface="+mn-ea"/>
                <a:cs typeface="+mn-cs"/>
              </a:rPr>
              <a:t> – creativity, interpretation, presentation, and performance</a:t>
            </a: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Assessments provide:</a:t>
            </a:r>
          </a:p>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Clear development goals</a:t>
            </a:r>
          </a:p>
          <a:p>
            <a:pPr fontAlgn="t"/>
            <a:r>
              <a:rPr lang="en-US" sz="1200" b="0" i="0" kern="1200" dirty="0">
                <a:solidFill>
                  <a:schemeClr val="tx1"/>
                </a:solidFill>
                <a:effectLst/>
                <a:latin typeface="+mn-lt"/>
                <a:ea typeface="+mn-ea"/>
                <a:cs typeface="+mn-cs"/>
              </a:rPr>
              <a:t>Recognition of achievement</a:t>
            </a:r>
          </a:p>
          <a:p>
            <a:pPr fontAlgn="t"/>
            <a:r>
              <a:rPr lang="en-US" sz="1200" b="0" i="0" kern="1200" dirty="0">
                <a:solidFill>
                  <a:schemeClr val="tx1"/>
                </a:solidFill>
                <a:effectLst/>
                <a:latin typeface="+mn-lt"/>
                <a:ea typeface="+mn-ea"/>
                <a:cs typeface="+mn-cs"/>
              </a:rPr>
              <a:t>Benchmarks for future training</a:t>
            </a:r>
          </a:p>
          <a:p>
            <a:pPr fontAlgn="t"/>
            <a:r>
              <a:rPr lang="en-US" sz="1200" b="0" i="0" kern="1200" dirty="0">
                <a:solidFill>
                  <a:schemeClr val="tx1"/>
                </a:solidFill>
                <a:effectLst/>
                <a:latin typeface="+mn-lt"/>
                <a:ea typeface="+mn-ea"/>
                <a:cs typeface="+mn-cs"/>
              </a:rPr>
              <a:t>Motivation and confidence as skaters progress</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Neither pathway is 'better' than the other - they simply serve different goals. Some skaters enjoy pursuing assessments and competitions at their own pace within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while others thrive in the more demanding competitive environment of the Podium Pathway.</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Coaches work closely with families to help determine the path that best aligns with a skater's abilities, commitment level, and aspirations. It is very important for families to remember is that every skater's journey looks different. Progression timelines vary significantly based on natural athletic ability, motivation, work ethic, practice habits, attendance, and individual goals. Some skaters advance quickly, while others benefit from spending more time mastering skills before moving forward.</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Success should be measured by individual growth, confidence, and enjoyment of the sport rather than by comparison to others.</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CA" dirty="0"/>
          </a:p>
        </p:txBody>
      </p:sp>
      <p:sp>
        <p:nvSpPr>
          <p:cNvPr id="4" name="Slide Number Placeholder 3">
            <a:extLst>
              <a:ext uri="{FF2B5EF4-FFF2-40B4-BE49-F238E27FC236}">
                <a16:creationId xmlns:a16="http://schemas.microsoft.com/office/drawing/2014/main" id="{2912D21E-58A3-17A8-AFB8-E295DFADA99D}"/>
              </a:ext>
            </a:extLst>
          </p:cNvPr>
          <p:cNvSpPr>
            <a:spLocks noGrp="1"/>
          </p:cNvSpPr>
          <p:nvPr>
            <p:ph type="sldNum" sz="quarter" idx="5"/>
          </p:nvPr>
        </p:nvSpPr>
        <p:spPr/>
        <p:txBody>
          <a:bodyPr/>
          <a:lstStyle/>
          <a:p>
            <a:fld id="{4D2A9F9E-1A79-49A6-A544-F34C5C7F588D}" type="slidenum">
              <a:rPr lang="en-CA" smtClean="0"/>
              <a:t>6</a:t>
            </a:fld>
            <a:endParaRPr lang="en-CA"/>
          </a:p>
        </p:txBody>
      </p:sp>
    </p:spTree>
    <p:extLst>
      <p:ext uri="{BB962C8B-B14F-4D97-AF65-F5344CB8AC3E}">
        <p14:creationId xmlns:p14="http://schemas.microsoft.com/office/powerpoint/2010/main" val="1968481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As we wrap up today, I'd like to leave you with one important message: the foundation for skating success is truly built on community.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Whether a skater's goal is to learn basic skating skills, complete STAR assessments, perform in an ice show, or pursue high-performance competition through the Podium Pathway, none of it happens alone.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It takes a village of dedicated coaches, program assistants, volunteers, board members, officials, and supportive families working together to create opportunities for our skaters to learn, grow, and succeed.</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Every early morning session, competition, assessment day, fundraiser, club event, and personal achievement is made possible by people contributing their time, expertise, and encouragement.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We encourage you to stay engaged, ask questions, and communicate with our coaching team and club leadership. We are here to help guide you through the various programs, pathways, assessments, and opportunities available to your skater. And don’t be afraid to get involved – sometimes that’s the best way to learn about this sport and help contribute your perspective and expertise to the club and broader skating community.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If you ever have questions about progression, </a:t>
            </a:r>
            <a:r>
              <a:rPr lang="en-US" sz="1200" b="0" i="0" kern="1200" dirty="0" err="1">
                <a:solidFill>
                  <a:schemeClr val="tx1"/>
                </a:solidFill>
                <a:effectLst/>
                <a:latin typeface="+mn-lt"/>
                <a:ea typeface="+mn-ea"/>
                <a:cs typeface="+mn-cs"/>
              </a:rPr>
              <a:t>STARSkate</a:t>
            </a:r>
            <a:r>
              <a:rPr lang="en-US" sz="1200" b="0" i="0" kern="1200" dirty="0">
                <a:solidFill>
                  <a:schemeClr val="tx1"/>
                </a:solidFill>
                <a:effectLst/>
                <a:latin typeface="+mn-lt"/>
                <a:ea typeface="+mn-ea"/>
                <a:cs typeface="+mn-cs"/>
              </a:rPr>
              <a:t>, the Podium Pathway, lessons, competitions, assessments, or what might be the best next step for your skater, please don't hesitate to reach out.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Thank you for being part of our skating community! We are happy to answer any of your questions at this time or you can contact the club at [list club contact information.]</a:t>
            </a:r>
          </a:p>
          <a:p>
            <a:endParaRPr lang="en-CA" dirty="0"/>
          </a:p>
        </p:txBody>
      </p:sp>
      <p:sp>
        <p:nvSpPr>
          <p:cNvPr id="4" name="Slide Number Placeholder 3"/>
          <p:cNvSpPr>
            <a:spLocks noGrp="1"/>
          </p:cNvSpPr>
          <p:nvPr>
            <p:ph type="sldNum" sz="quarter" idx="5"/>
          </p:nvPr>
        </p:nvSpPr>
        <p:spPr/>
        <p:txBody>
          <a:bodyPr/>
          <a:lstStyle/>
          <a:p>
            <a:fld id="{4D2A9F9E-1A79-49A6-A544-F34C5C7F588D}" type="slidenum">
              <a:rPr lang="en-CA" smtClean="0"/>
              <a:t>7</a:t>
            </a:fld>
            <a:endParaRPr lang="en-CA"/>
          </a:p>
        </p:txBody>
      </p:sp>
    </p:spTree>
    <p:extLst>
      <p:ext uri="{BB962C8B-B14F-4D97-AF65-F5344CB8AC3E}">
        <p14:creationId xmlns:p14="http://schemas.microsoft.com/office/powerpoint/2010/main" val="4151028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231325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AEF2111-AC5D-CC84-CA29-7855100BC77E}"/>
              </a:ext>
            </a:extLst>
          </p:cNvPr>
          <p:cNvPicPr>
            <a:picLocks noChangeAspect="1"/>
          </p:cNvPicPr>
          <p:nvPr userDrawn="1"/>
        </p:nvPicPr>
        <p:blipFill>
          <a:blip r:embed="rId2">
            <a:extLst>
              <a:ext uri="{28A0092B-C50C-407E-A947-70E740481C1C}">
                <a14:useLocalDpi xmlns:a14="http://schemas.microsoft.com/office/drawing/2010/main" val="0"/>
              </a:ext>
            </a:extLst>
          </a:blip>
          <a:srcRect l="23863" t="10136" r="20184" b="10938"/>
          <a:stretch>
            <a:fillRect/>
          </a:stretch>
        </p:blipFill>
        <p:spPr>
          <a:xfrm>
            <a:off x="207999" y="102875"/>
            <a:ext cx="2069146" cy="2147074"/>
          </a:xfrm>
          <a:prstGeom prst="rect">
            <a:avLst/>
          </a:prstGeom>
        </p:spPr>
      </p:pic>
      <p:pic>
        <p:nvPicPr>
          <p:cNvPr id="12" name="Picture 11">
            <a:extLst>
              <a:ext uri="{FF2B5EF4-FFF2-40B4-BE49-F238E27FC236}">
                <a16:creationId xmlns:a16="http://schemas.microsoft.com/office/drawing/2014/main" id="{B365D867-B563-4E99-98D4-430D9D024BF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6138"/>
          <a:stretch/>
        </p:blipFill>
        <p:spPr>
          <a:xfrm>
            <a:off x="579620" y="2823512"/>
            <a:ext cx="11032760" cy="2632398"/>
          </a:xfrm>
          <a:prstGeom prst="rect">
            <a:avLst/>
          </a:prstGeom>
        </p:spPr>
      </p:pic>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sp>
        <p:nvSpPr>
          <p:cNvPr id="10" name="Rectangle 9">
            <a:extLst>
              <a:ext uri="{FF2B5EF4-FFF2-40B4-BE49-F238E27FC236}">
                <a16:creationId xmlns:a16="http://schemas.microsoft.com/office/drawing/2014/main" id="{471B842B-55D0-40C4-9D4A-BE43B2865ED2}"/>
              </a:ext>
            </a:extLst>
          </p:cNvPr>
          <p:cNvSpPr/>
          <p:nvPr userDrawn="1"/>
        </p:nvSpPr>
        <p:spPr>
          <a:xfrm>
            <a:off x="0" y="3602038"/>
            <a:ext cx="12192000" cy="3255962"/>
          </a:xfrm>
          <a:prstGeom prst="rect">
            <a:avLst/>
          </a:prstGeom>
          <a:gradFill flip="none" rotWithShape="1">
            <a:gsLst>
              <a:gs pos="0">
                <a:srgbClr val="00185C"/>
              </a:gs>
              <a:gs pos="32000">
                <a:srgbClr val="00259A"/>
              </a:gs>
              <a:gs pos="83000">
                <a:srgbClr val="002BB4"/>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dirty="0"/>
          </a:p>
        </p:txBody>
      </p:sp>
      <p:sp>
        <p:nvSpPr>
          <p:cNvPr id="11" name="Oval 10">
            <a:extLst>
              <a:ext uri="{FF2B5EF4-FFF2-40B4-BE49-F238E27FC236}">
                <a16:creationId xmlns:a16="http://schemas.microsoft.com/office/drawing/2014/main" id="{F85A9972-C771-4774-8DCD-35D59439F122}"/>
              </a:ext>
            </a:extLst>
          </p:cNvPr>
          <p:cNvSpPr/>
          <p:nvPr userDrawn="1"/>
        </p:nvSpPr>
        <p:spPr>
          <a:xfrm rot="21322821">
            <a:off x="-18575" y="2056857"/>
            <a:ext cx="12231520" cy="348570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dirty="0"/>
          </a:p>
        </p:txBody>
      </p:sp>
      <p:pic>
        <p:nvPicPr>
          <p:cNvPr id="13" name="Picture 12">
            <a:extLst>
              <a:ext uri="{FF2B5EF4-FFF2-40B4-BE49-F238E27FC236}">
                <a16:creationId xmlns:a16="http://schemas.microsoft.com/office/drawing/2014/main" id="{316CFD78-331A-45FE-8CC4-948452F14C1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6138"/>
          <a:stretch/>
        </p:blipFill>
        <p:spPr>
          <a:xfrm>
            <a:off x="1242572" y="2370787"/>
            <a:ext cx="9706856" cy="2116425"/>
          </a:xfrm>
          <a:prstGeom prst="rect">
            <a:avLst/>
          </a:prstGeom>
        </p:spPr>
      </p:pic>
      <p:sp>
        <p:nvSpPr>
          <p:cNvPr id="14" name="Rectangle 13">
            <a:extLst>
              <a:ext uri="{FF2B5EF4-FFF2-40B4-BE49-F238E27FC236}">
                <a16:creationId xmlns:a16="http://schemas.microsoft.com/office/drawing/2014/main" id="{43BB87B7-127A-485F-9224-C35F8F48162B}"/>
              </a:ext>
            </a:extLst>
          </p:cNvPr>
          <p:cNvSpPr/>
          <p:nvPr userDrawn="1"/>
        </p:nvSpPr>
        <p:spPr>
          <a:xfrm>
            <a:off x="0" y="3397544"/>
            <a:ext cx="391381" cy="804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3867710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0" y="1809723"/>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pic>
        <p:nvPicPr>
          <p:cNvPr id="9" name="Picture 8">
            <a:extLst>
              <a:ext uri="{FF2B5EF4-FFF2-40B4-BE49-F238E27FC236}">
                <a16:creationId xmlns:a16="http://schemas.microsoft.com/office/drawing/2014/main" id="{741A9687-ED26-4205-F6C2-2447AD95BE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2703" y="5634328"/>
            <a:ext cx="922194" cy="1085269"/>
          </a:xfrm>
          <a:prstGeom prst="rect">
            <a:avLst/>
          </a:prstGeom>
        </p:spPr>
      </p:pic>
    </p:spTree>
    <p:extLst>
      <p:ext uri="{BB962C8B-B14F-4D97-AF65-F5344CB8AC3E}">
        <p14:creationId xmlns:p14="http://schemas.microsoft.com/office/powerpoint/2010/main" val="171505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284678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33581B-5B31-4CB4-A7F7-5AE3B6828592}" type="datetimeFigureOut">
              <a:rPr lang="en-CA" smtClean="0"/>
              <a:t>2026-09-10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2100622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33581B-5B31-4CB4-A7F7-5AE3B6828592}" type="datetimeFigureOut">
              <a:rPr lang="en-CA" smtClean="0"/>
              <a:t>2026-09-10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61575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33581B-5B31-4CB4-A7F7-5AE3B6828592}" type="datetimeFigureOut">
              <a:rPr lang="en-CA" smtClean="0"/>
              <a:t>2026-09-10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2465683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33581B-5B31-4CB4-A7F7-5AE3B6828592}" type="datetimeFigureOut">
              <a:rPr lang="en-CA" smtClean="0"/>
              <a:t>2026-09-10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40CFA7E0-D273-4DB7-A097-215688AC07F2}" type="slidenum">
              <a:rPr lang="en-CA" smtClean="0"/>
              <a:t>‹#›</a:t>
            </a:fld>
            <a:endParaRPr lang="en-CA"/>
          </a:p>
        </p:txBody>
      </p:sp>
      <p:pic>
        <p:nvPicPr>
          <p:cNvPr id="6" name="Picture 5" descr="Person on busy street">
            <a:extLst>
              <a:ext uri="{FF2B5EF4-FFF2-40B4-BE49-F238E27FC236}">
                <a16:creationId xmlns:a16="http://schemas.microsoft.com/office/drawing/2014/main" id="{C24669FB-64BD-7273-0CD4-E8FA3CAD5D15}"/>
              </a:ext>
            </a:extLst>
          </p:cNvPr>
          <p:cNvPicPr>
            <a:picLocks noChangeAspect="1"/>
          </p:cNvPicPr>
          <p:nvPr userDrawn="1"/>
        </p:nvPicPr>
        <p:blipFill>
          <a:blip r:embed="rId2">
            <a:extLst>
              <a:ext uri="{28A0092B-C50C-407E-A947-70E740481C1C}">
                <a14:useLocalDpi xmlns:a14="http://schemas.microsoft.com/office/drawing/2010/main" val="0"/>
              </a:ext>
            </a:extLst>
          </a:blip>
          <a:srcRect l="25814" t="9251" r="27036" b="20119"/>
          <a:stretch>
            <a:fillRect/>
          </a:stretch>
        </p:blipFill>
        <p:spPr>
          <a:xfrm>
            <a:off x="662614" y="1605970"/>
            <a:ext cx="1940119" cy="1940118"/>
          </a:xfrm>
          <a:prstGeom prst="rect">
            <a:avLst/>
          </a:prstGeom>
        </p:spPr>
      </p:pic>
      <p:pic>
        <p:nvPicPr>
          <p:cNvPr id="8" name="Picture 7" descr="Middle aged man wearing glasses">
            <a:extLst>
              <a:ext uri="{FF2B5EF4-FFF2-40B4-BE49-F238E27FC236}">
                <a16:creationId xmlns:a16="http://schemas.microsoft.com/office/drawing/2014/main" id="{F6F2346E-02DA-BD79-0A07-1DD67C0C472A}"/>
              </a:ext>
            </a:extLst>
          </p:cNvPr>
          <p:cNvPicPr>
            <a:picLocks noChangeAspect="1"/>
          </p:cNvPicPr>
          <p:nvPr userDrawn="1"/>
        </p:nvPicPr>
        <p:blipFill>
          <a:blip r:embed="rId3">
            <a:extLst>
              <a:ext uri="{28A0092B-C50C-407E-A947-70E740481C1C}">
                <a14:useLocalDpi xmlns:a14="http://schemas.microsoft.com/office/drawing/2010/main" val="0"/>
              </a:ext>
            </a:extLst>
          </a:blip>
          <a:srcRect l="21503" t="563" r="14492" b="3430"/>
          <a:stretch>
            <a:fillRect/>
          </a:stretch>
        </p:blipFill>
        <p:spPr>
          <a:xfrm>
            <a:off x="2883721" y="1590509"/>
            <a:ext cx="1940119" cy="1940118"/>
          </a:xfrm>
          <a:prstGeom prst="rect">
            <a:avLst/>
          </a:prstGeom>
        </p:spPr>
      </p:pic>
      <p:pic>
        <p:nvPicPr>
          <p:cNvPr id="10" name="Picture 9" descr="Smiling woman">
            <a:extLst>
              <a:ext uri="{FF2B5EF4-FFF2-40B4-BE49-F238E27FC236}">
                <a16:creationId xmlns:a16="http://schemas.microsoft.com/office/drawing/2014/main" id="{435C76FC-4008-3B86-45F7-C8D0733C1B5A}"/>
              </a:ext>
            </a:extLst>
          </p:cNvPr>
          <p:cNvPicPr>
            <a:picLocks noChangeAspect="1"/>
          </p:cNvPicPr>
          <p:nvPr userDrawn="1"/>
        </p:nvPicPr>
        <p:blipFill>
          <a:blip r:embed="rId4">
            <a:extLst>
              <a:ext uri="{28A0092B-C50C-407E-A947-70E740481C1C}">
                <a14:useLocalDpi xmlns:a14="http://schemas.microsoft.com/office/drawing/2010/main" val="0"/>
              </a:ext>
            </a:extLst>
          </a:blip>
          <a:srcRect r="33333"/>
          <a:stretch>
            <a:fillRect/>
          </a:stretch>
        </p:blipFill>
        <p:spPr>
          <a:xfrm>
            <a:off x="5066908" y="1605970"/>
            <a:ext cx="1940119" cy="1940118"/>
          </a:xfrm>
          <a:prstGeom prst="rect">
            <a:avLst/>
          </a:prstGeom>
        </p:spPr>
      </p:pic>
      <p:pic>
        <p:nvPicPr>
          <p:cNvPr id="12" name="Picture 11" descr="Man at a park">
            <a:extLst>
              <a:ext uri="{FF2B5EF4-FFF2-40B4-BE49-F238E27FC236}">
                <a16:creationId xmlns:a16="http://schemas.microsoft.com/office/drawing/2014/main" id="{798DEE22-692A-ADDB-82CE-FB265819A95E}"/>
              </a:ext>
            </a:extLst>
          </p:cNvPr>
          <p:cNvPicPr>
            <a:picLocks noChangeAspect="1"/>
          </p:cNvPicPr>
          <p:nvPr userDrawn="1"/>
        </p:nvPicPr>
        <p:blipFill>
          <a:blip r:embed="rId5">
            <a:extLst>
              <a:ext uri="{28A0092B-C50C-407E-A947-70E740481C1C}">
                <a14:useLocalDpi xmlns:a14="http://schemas.microsoft.com/office/drawing/2010/main" val="0"/>
              </a:ext>
            </a:extLst>
          </a:blip>
          <a:srcRect l="17650" r="15147"/>
          <a:stretch>
            <a:fillRect/>
          </a:stretch>
        </p:blipFill>
        <p:spPr>
          <a:xfrm>
            <a:off x="7321053" y="1598755"/>
            <a:ext cx="1940119" cy="1924657"/>
          </a:xfrm>
          <a:prstGeom prst="rect">
            <a:avLst/>
          </a:prstGeom>
        </p:spPr>
      </p:pic>
      <p:pic>
        <p:nvPicPr>
          <p:cNvPr id="14" name="Picture 13" descr="Blonde wearing glasses">
            <a:extLst>
              <a:ext uri="{FF2B5EF4-FFF2-40B4-BE49-F238E27FC236}">
                <a16:creationId xmlns:a16="http://schemas.microsoft.com/office/drawing/2014/main" id="{EBC876D7-CA24-AB85-E986-226C0B4E8373}"/>
              </a:ext>
            </a:extLst>
          </p:cNvPr>
          <p:cNvPicPr>
            <a:picLocks noChangeAspect="1"/>
          </p:cNvPicPr>
          <p:nvPr userDrawn="1"/>
        </p:nvPicPr>
        <p:blipFill>
          <a:blip r:embed="rId6">
            <a:extLst>
              <a:ext uri="{28A0092B-C50C-407E-A947-70E740481C1C}">
                <a14:useLocalDpi xmlns:a14="http://schemas.microsoft.com/office/drawing/2010/main" val="0"/>
              </a:ext>
            </a:extLst>
          </a:blip>
          <a:srcRect l="20623" r="12359"/>
          <a:stretch>
            <a:fillRect/>
          </a:stretch>
        </p:blipFill>
        <p:spPr>
          <a:xfrm>
            <a:off x="9522955" y="1598755"/>
            <a:ext cx="1940119" cy="1931872"/>
          </a:xfrm>
          <a:prstGeom prst="rect">
            <a:avLst/>
          </a:prstGeom>
        </p:spPr>
      </p:pic>
      <p:pic>
        <p:nvPicPr>
          <p:cNvPr id="16" name="Picture 15" descr="Person on busy street">
            <a:extLst>
              <a:ext uri="{FF2B5EF4-FFF2-40B4-BE49-F238E27FC236}">
                <a16:creationId xmlns:a16="http://schemas.microsoft.com/office/drawing/2014/main" id="{27BA34F2-9DE3-33B9-3981-FA08A75B69A4}"/>
              </a:ext>
            </a:extLst>
          </p:cNvPr>
          <p:cNvPicPr>
            <a:picLocks noChangeAspect="1"/>
          </p:cNvPicPr>
          <p:nvPr userDrawn="1"/>
        </p:nvPicPr>
        <p:blipFill>
          <a:blip r:embed="rId2">
            <a:extLst>
              <a:ext uri="{28A0092B-C50C-407E-A947-70E740481C1C}">
                <a14:useLocalDpi xmlns:a14="http://schemas.microsoft.com/office/drawing/2010/main" val="0"/>
              </a:ext>
            </a:extLst>
          </a:blip>
          <a:srcRect l="25814" t="9251" r="27036" b="20119"/>
          <a:stretch>
            <a:fillRect/>
          </a:stretch>
        </p:blipFill>
        <p:spPr>
          <a:xfrm>
            <a:off x="652012" y="3833660"/>
            <a:ext cx="1940119" cy="1940118"/>
          </a:xfrm>
          <a:prstGeom prst="rect">
            <a:avLst/>
          </a:prstGeom>
        </p:spPr>
      </p:pic>
      <p:pic>
        <p:nvPicPr>
          <p:cNvPr id="18" name="Picture 17" descr="Middle aged man wearing glasses">
            <a:extLst>
              <a:ext uri="{FF2B5EF4-FFF2-40B4-BE49-F238E27FC236}">
                <a16:creationId xmlns:a16="http://schemas.microsoft.com/office/drawing/2014/main" id="{B4923801-B43F-CE11-CE22-12E70DA1AC5C}"/>
              </a:ext>
            </a:extLst>
          </p:cNvPr>
          <p:cNvPicPr>
            <a:picLocks noChangeAspect="1"/>
          </p:cNvPicPr>
          <p:nvPr userDrawn="1"/>
        </p:nvPicPr>
        <p:blipFill>
          <a:blip r:embed="rId3">
            <a:extLst>
              <a:ext uri="{28A0092B-C50C-407E-A947-70E740481C1C}">
                <a14:useLocalDpi xmlns:a14="http://schemas.microsoft.com/office/drawing/2010/main" val="0"/>
              </a:ext>
            </a:extLst>
          </a:blip>
          <a:srcRect l="21503" t="563" r="14492" b="3430"/>
          <a:stretch>
            <a:fillRect/>
          </a:stretch>
        </p:blipFill>
        <p:spPr>
          <a:xfrm>
            <a:off x="2873119" y="3818199"/>
            <a:ext cx="1940119" cy="1940118"/>
          </a:xfrm>
          <a:prstGeom prst="rect">
            <a:avLst/>
          </a:prstGeom>
        </p:spPr>
      </p:pic>
      <p:pic>
        <p:nvPicPr>
          <p:cNvPr id="20" name="Picture 19" descr="Smiling woman">
            <a:extLst>
              <a:ext uri="{FF2B5EF4-FFF2-40B4-BE49-F238E27FC236}">
                <a16:creationId xmlns:a16="http://schemas.microsoft.com/office/drawing/2014/main" id="{8CFE06A5-90F5-838B-E962-57DAA2BC4371}"/>
              </a:ext>
            </a:extLst>
          </p:cNvPr>
          <p:cNvPicPr>
            <a:picLocks noChangeAspect="1"/>
          </p:cNvPicPr>
          <p:nvPr userDrawn="1"/>
        </p:nvPicPr>
        <p:blipFill>
          <a:blip r:embed="rId4">
            <a:extLst>
              <a:ext uri="{28A0092B-C50C-407E-A947-70E740481C1C}">
                <a14:useLocalDpi xmlns:a14="http://schemas.microsoft.com/office/drawing/2010/main" val="0"/>
              </a:ext>
            </a:extLst>
          </a:blip>
          <a:srcRect r="33333"/>
          <a:stretch>
            <a:fillRect/>
          </a:stretch>
        </p:blipFill>
        <p:spPr>
          <a:xfrm>
            <a:off x="5056306" y="3833660"/>
            <a:ext cx="1940119" cy="1940118"/>
          </a:xfrm>
          <a:prstGeom prst="rect">
            <a:avLst/>
          </a:prstGeom>
        </p:spPr>
      </p:pic>
      <p:pic>
        <p:nvPicPr>
          <p:cNvPr id="22" name="Picture 21" descr="Man at a park">
            <a:extLst>
              <a:ext uri="{FF2B5EF4-FFF2-40B4-BE49-F238E27FC236}">
                <a16:creationId xmlns:a16="http://schemas.microsoft.com/office/drawing/2014/main" id="{64D134A4-A349-2940-FA74-63304CD3E4A5}"/>
              </a:ext>
            </a:extLst>
          </p:cNvPr>
          <p:cNvPicPr>
            <a:picLocks noChangeAspect="1"/>
          </p:cNvPicPr>
          <p:nvPr userDrawn="1"/>
        </p:nvPicPr>
        <p:blipFill>
          <a:blip r:embed="rId5">
            <a:extLst>
              <a:ext uri="{28A0092B-C50C-407E-A947-70E740481C1C}">
                <a14:useLocalDpi xmlns:a14="http://schemas.microsoft.com/office/drawing/2010/main" val="0"/>
              </a:ext>
            </a:extLst>
          </a:blip>
          <a:srcRect l="17650" r="15147"/>
          <a:stretch>
            <a:fillRect/>
          </a:stretch>
        </p:blipFill>
        <p:spPr>
          <a:xfrm>
            <a:off x="7310451" y="3826445"/>
            <a:ext cx="1940119" cy="1924657"/>
          </a:xfrm>
          <a:prstGeom prst="rect">
            <a:avLst/>
          </a:prstGeom>
        </p:spPr>
      </p:pic>
      <p:pic>
        <p:nvPicPr>
          <p:cNvPr id="24" name="Picture 23" descr="Blonde wearing glasses">
            <a:extLst>
              <a:ext uri="{FF2B5EF4-FFF2-40B4-BE49-F238E27FC236}">
                <a16:creationId xmlns:a16="http://schemas.microsoft.com/office/drawing/2014/main" id="{54C9B775-5C1B-3BE2-ECBA-BA9405E9290C}"/>
              </a:ext>
            </a:extLst>
          </p:cNvPr>
          <p:cNvPicPr>
            <a:picLocks noChangeAspect="1"/>
          </p:cNvPicPr>
          <p:nvPr userDrawn="1"/>
        </p:nvPicPr>
        <p:blipFill>
          <a:blip r:embed="rId6">
            <a:extLst>
              <a:ext uri="{28A0092B-C50C-407E-A947-70E740481C1C}">
                <a14:useLocalDpi xmlns:a14="http://schemas.microsoft.com/office/drawing/2010/main" val="0"/>
              </a:ext>
            </a:extLst>
          </a:blip>
          <a:srcRect l="20623" r="12359"/>
          <a:stretch>
            <a:fillRect/>
          </a:stretch>
        </p:blipFill>
        <p:spPr>
          <a:xfrm>
            <a:off x="9512353" y="3826445"/>
            <a:ext cx="1940119" cy="1931872"/>
          </a:xfrm>
          <a:prstGeom prst="rect">
            <a:avLst/>
          </a:prstGeom>
        </p:spPr>
      </p:pic>
    </p:spTree>
    <p:extLst>
      <p:ext uri="{BB962C8B-B14F-4D97-AF65-F5344CB8AC3E}">
        <p14:creationId xmlns:p14="http://schemas.microsoft.com/office/powerpoint/2010/main" val="261903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33581B-5B31-4CB4-A7F7-5AE3B6828592}" type="datetimeFigureOut">
              <a:rPr lang="en-CA" smtClean="0"/>
              <a:t>2026-09-10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3485143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33581B-5B31-4CB4-A7F7-5AE3B6828592}" type="datetimeFigureOut">
              <a:rPr lang="en-CA" smtClean="0"/>
              <a:t>2026-09-10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492462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3659042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33581B-5B31-4CB4-A7F7-5AE3B6828592}" type="datetimeFigureOut">
              <a:rPr lang="en-CA" smtClean="0"/>
              <a:t>2026-09-10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40CFA7E0-D273-4DB7-A097-215688AC07F2}" type="slidenum">
              <a:rPr lang="en-CA" smtClean="0"/>
              <a:t>‹#›</a:t>
            </a:fld>
            <a:endParaRPr lang="en-CA"/>
          </a:p>
        </p:txBody>
      </p:sp>
    </p:spTree>
    <p:extLst>
      <p:ext uri="{BB962C8B-B14F-4D97-AF65-F5344CB8AC3E}">
        <p14:creationId xmlns:p14="http://schemas.microsoft.com/office/powerpoint/2010/main" val="3828423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5EA1A-881B-76C1-66F3-9668EF9036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ACD1085-AE9D-AC87-1AA3-228568844F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AFF1C90-DFFF-FFC5-E649-AE6E58C06903}"/>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3B0D738D-8176-966B-420E-FE890B45AB3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B1C999-8EC9-106A-1005-75036D7DE571}"/>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3019914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4EEE6-AE89-F163-E470-28C664C6A96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B792BF7-2890-8AD9-9953-050053DEA5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EAED1AE-224E-76BF-0363-AA1FEB119605}"/>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DD102C6C-1A4C-8497-13F8-3AD66ADE41E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04E5D5B-7C58-08F1-5EC9-C942A163876E}"/>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1665482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C9CD8-8C70-4720-5CF1-8018FEB236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1B18D44-EC46-D5EC-FA7D-5776645AC4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D4DEEC-D4D9-FAF5-B3A0-AB9A68EF14BC}"/>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0055D724-9F30-8BA8-F2CA-8FEDD429ECB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847F78C-852C-C6B7-B3DA-0BFBAE2A7A47}"/>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3820834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817F3-EA1A-59E1-E962-A28D9AA1A55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D11AEF0-3A2C-A36C-5F0C-C6EB2D4272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3E11A47-7397-8D94-EEDD-AA60072A67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77F74A6-AA84-3CED-2A97-A82977A6B7D5}"/>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6" name="Footer Placeholder 5">
            <a:extLst>
              <a:ext uri="{FF2B5EF4-FFF2-40B4-BE49-F238E27FC236}">
                <a16:creationId xmlns:a16="http://schemas.microsoft.com/office/drawing/2014/main" id="{5E5E9715-6E4A-F831-C396-AD05782CF35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0E2FDC8-0B4B-56C9-8408-66F3191AC714}"/>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1287081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11D66-84BC-D30E-2D0B-990C2066DB2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0EABF0A-8196-8C25-025D-AAF6AA1B1F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525569-626C-4DFD-C582-7E540CD87C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9313FAB-3A63-CA39-309F-5B7653F739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EBE572-7DAF-5760-FC96-E5501EEF2F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FFFCB8C-83B3-B528-1E44-EBF32CB8DD56}"/>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8" name="Footer Placeholder 7">
            <a:extLst>
              <a:ext uri="{FF2B5EF4-FFF2-40B4-BE49-F238E27FC236}">
                <a16:creationId xmlns:a16="http://schemas.microsoft.com/office/drawing/2014/main" id="{D2B78D8E-CA07-4D83-0AE1-EA27D6887EE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050DE21-3EC8-BE14-061C-3E6D038E4D7F}"/>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3590240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6394-9FA3-2DF3-9C7A-CBF68AD43D4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C9B0004D-E9A8-4793-6E6C-BE14E92ABDDE}"/>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4" name="Footer Placeholder 3">
            <a:extLst>
              <a:ext uri="{FF2B5EF4-FFF2-40B4-BE49-F238E27FC236}">
                <a16:creationId xmlns:a16="http://schemas.microsoft.com/office/drawing/2014/main" id="{53916F74-4E19-7DF1-C46E-B2AE4950690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CC288FB-A157-B5D0-A5E0-A6E8870EFE29}"/>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207393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CAB1F1-C607-81C1-29A1-BA5C355D29BF}"/>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3" name="Footer Placeholder 2">
            <a:extLst>
              <a:ext uri="{FF2B5EF4-FFF2-40B4-BE49-F238E27FC236}">
                <a16:creationId xmlns:a16="http://schemas.microsoft.com/office/drawing/2014/main" id="{E7089C33-D264-06B9-414A-FE20ED24EB7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22C31A8A-31AC-02F2-ECF6-5DED4E05E9F5}"/>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1179239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6243A-A3D3-D811-B9D2-75104E66DB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BED9CA1-82AD-C3D1-6038-BBDC3BC6D5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F6932DDC-0150-B4B0-44AB-3BF6A0DF5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A41B0E-4DEB-F3B5-9BA1-4DE4006EE697}"/>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6" name="Footer Placeholder 5">
            <a:extLst>
              <a:ext uri="{FF2B5EF4-FFF2-40B4-BE49-F238E27FC236}">
                <a16:creationId xmlns:a16="http://schemas.microsoft.com/office/drawing/2014/main" id="{3F98900B-C4CD-A854-7AA8-E03360A31A3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B044666-50B4-7054-6B61-5F402CFED4C6}"/>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3060519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6C6-9E0C-6173-018B-1EB435677C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F1F1476A-4D2F-C8F0-0DAF-F79587EF86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E6A4194-3B22-7863-25DF-FF0E7119A8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3A3C0-305A-C054-13A3-86DF8615440D}"/>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6" name="Footer Placeholder 5">
            <a:extLst>
              <a:ext uri="{FF2B5EF4-FFF2-40B4-BE49-F238E27FC236}">
                <a16:creationId xmlns:a16="http://schemas.microsoft.com/office/drawing/2014/main" id="{5BACB46E-B056-B37E-64B0-24CD70ED26C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388D35-B15D-BB47-BFD8-3CC79F85929A}"/>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3572543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17973-59C4-9F4A-9C10-FC44C820F03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F887FE2-23C7-82CA-C487-B0E2B00D0A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AC9BC62-409E-DC40-5642-5AFD73C1C85B}"/>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EAC0619A-4559-E5F2-BE53-1276DF1B542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5BB314E-2EEE-07BB-8CAD-8167B05470D2}"/>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728374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20AADE-BAA5-235A-935C-FC278A17D9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D7D9FFD-94B3-8A37-583B-D5A132F265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2FE84F3-9FD6-5A7D-FC27-C30CB166134F}"/>
              </a:ext>
            </a:extLst>
          </p:cNvPr>
          <p:cNvSpPr>
            <a:spLocks noGrp="1"/>
          </p:cNvSpPr>
          <p:nvPr>
            <p:ph type="dt" sz="half" idx="10"/>
          </p:nvPr>
        </p:nvSpPr>
        <p:spPr/>
        <p:txBody>
          <a:body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74826214-F2FD-EF54-CF0D-80A955C1532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DCF045D-535D-C875-ED48-4E81753D4D79}"/>
              </a:ext>
            </a:extLst>
          </p:cNvPr>
          <p:cNvSpPr>
            <a:spLocks noGrp="1"/>
          </p:cNvSpPr>
          <p:nvPr>
            <p:ph type="sldNum" sz="quarter" idx="12"/>
          </p:nvPr>
        </p:nvSpPr>
        <p:spPr/>
        <p:txBody>
          <a:bodyPr/>
          <a:lstStyle/>
          <a:p>
            <a:fld id="{265C1C79-DCC7-4B50-914A-332533615AFC}" type="slidenum">
              <a:rPr lang="en-CA" smtClean="0"/>
              <a:t>‹#›</a:t>
            </a:fld>
            <a:endParaRPr lang="en-CA"/>
          </a:p>
        </p:txBody>
      </p:sp>
    </p:spTree>
    <p:extLst>
      <p:ext uri="{BB962C8B-B14F-4D97-AF65-F5344CB8AC3E}">
        <p14:creationId xmlns:p14="http://schemas.microsoft.com/office/powerpoint/2010/main" val="636294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33581B-5B31-4CB4-A7F7-5AE3B6828592}" type="datetimeFigureOut">
              <a:rPr lang="en-CA" smtClean="0"/>
              <a:t>2026-09-10</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FA7E0-D273-4DB7-A097-215688AC07F2}" type="slidenum">
              <a:rPr lang="en-CA" smtClean="0"/>
              <a:t>‹#›</a:t>
            </a:fld>
            <a:endParaRPr lang="en-CA"/>
          </a:p>
        </p:txBody>
      </p:sp>
    </p:spTree>
    <p:extLst>
      <p:ext uri="{BB962C8B-B14F-4D97-AF65-F5344CB8AC3E}">
        <p14:creationId xmlns:p14="http://schemas.microsoft.com/office/powerpoint/2010/main" val="3966972047"/>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D53B4E-D559-BA9E-5591-A3C0C373EF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0533F76-4683-4A54-8571-EE8AF20147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79B5CAB-6B6B-F5DC-4429-9473EB18F6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40C60C-7211-4CB3-A456-A4E929057D3F}" type="datetimeFigureOut">
              <a:rPr lang="en-CA" smtClean="0"/>
              <a:t>2026-09-10</a:t>
            </a:fld>
            <a:endParaRPr lang="en-CA"/>
          </a:p>
        </p:txBody>
      </p:sp>
      <p:sp>
        <p:nvSpPr>
          <p:cNvPr id="5" name="Footer Placeholder 4">
            <a:extLst>
              <a:ext uri="{FF2B5EF4-FFF2-40B4-BE49-F238E27FC236}">
                <a16:creationId xmlns:a16="http://schemas.microsoft.com/office/drawing/2014/main" id="{B2513289-D9F4-BE92-E9F6-7C935D063D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1BCB8F3-7128-65FE-6041-0866AE69DA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C1C79-DCC7-4B50-914A-332533615AFC}" type="slidenum">
              <a:rPr lang="en-CA" smtClean="0"/>
              <a:t>‹#›</a:t>
            </a:fld>
            <a:endParaRPr lang="en-CA"/>
          </a:p>
        </p:txBody>
      </p:sp>
    </p:spTree>
    <p:extLst>
      <p:ext uri="{BB962C8B-B14F-4D97-AF65-F5344CB8AC3E}">
        <p14:creationId xmlns:p14="http://schemas.microsoft.com/office/powerpoint/2010/main" val="247513405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8F24E8-50A1-4C3D-DA3B-2B1C0285D945}"/>
              </a:ext>
            </a:extLst>
          </p:cNvPr>
          <p:cNvSpPr txBox="1"/>
          <p:nvPr/>
        </p:nvSpPr>
        <p:spPr>
          <a:xfrm>
            <a:off x="4048231" y="2453852"/>
            <a:ext cx="3851311" cy="1323439"/>
          </a:xfrm>
          <a:prstGeom prst="rect">
            <a:avLst/>
          </a:prstGeom>
          <a:noFill/>
        </p:spPr>
        <p:txBody>
          <a:bodyPr wrap="none" rtlCol="0">
            <a:spAutoFit/>
          </a:bodyPr>
          <a:lstStyle/>
          <a:p>
            <a:r>
              <a:rPr lang="en-US" sz="4000" b="1" dirty="0">
                <a:solidFill>
                  <a:srgbClr val="003D96"/>
                </a:solidFill>
                <a:latin typeface="Aptos" panose="020B0004020202020204" pitchFamily="34" charset="0"/>
              </a:rPr>
              <a:t>Welcome to the</a:t>
            </a:r>
          </a:p>
          <a:p>
            <a:r>
              <a:rPr lang="en-US" sz="4000" b="1" dirty="0">
                <a:solidFill>
                  <a:srgbClr val="003D96"/>
                </a:solidFill>
                <a:latin typeface="Aptos" panose="020B0004020202020204" pitchFamily="34" charset="0"/>
              </a:rPr>
              <a:t>[YEAR] Season</a:t>
            </a:r>
          </a:p>
        </p:txBody>
      </p:sp>
      <p:sp>
        <p:nvSpPr>
          <p:cNvPr id="4" name="TextBox 3">
            <a:extLst>
              <a:ext uri="{FF2B5EF4-FFF2-40B4-BE49-F238E27FC236}">
                <a16:creationId xmlns:a16="http://schemas.microsoft.com/office/drawing/2014/main" id="{359B9E19-0F99-37C1-EC30-B6BE9C02FDDA}"/>
              </a:ext>
            </a:extLst>
          </p:cNvPr>
          <p:cNvSpPr txBox="1"/>
          <p:nvPr/>
        </p:nvSpPr>
        <p:spPr>
          <a:xfrm>
            <a:off x="6621712" y="403379"/>
            <a:ext cx="5102294" cy="707886"/>
          </a:xfrm>
          <a:prstGeom prst="rect">
            <a:avLst/>
          </a:prstGeom>
          <a:noFill/>
        </p:spPr>
        <p:txBody>
          <a:bodyPr wrap="none" rtlCol="0">
            <a:spAutoFit/>
          </a:bodyPr>
          <a:lstStyle/>
          <a:p>
            <a:r>
              <a:rPr lang="en-US" sz="4000" b="1" dirty="0">
                <a:solidFill>
                  <a:srgbClr val="003D96"/>
                </a:solidFill>
                <a:latin typeface="Aptos" panose="020B0004020202020204" pitchFamily="34" charset="0"/>
              </a:rPr>
              <a:t>[INSERT CLUB LOGO]</a:t>
            </a:r>
          </a:p>
        </p:txBody>
      </p:sp>
    </p:spTree>
    <p:extLst>
      <p:ext uri="{BB962C8B-B14F-4D97-AF65-F5344CB8AC3E}">
        <p14:creationId xmlns:p14="http://schemas.microsoft.com/office/powerpoint/2010/main" val="3703254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0200ED-2BA2-49F8-B354-A097CB40FABD}"/>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dirty="0">
                <a:solidFill>
                  <a:srgbClr val="FFFFFF"/>
                </a:solidFill>
              </a:rPr>
              <a:t>AGENDA</a:t>
            </a:r>
            <a:endParaRPr lang="en-US" sz="4000"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5F9D003C-9E7A-DCBD-B039-715802AE6256}"/>
              </a:ext>
            </a:extLst>
          </p:cNvPr>
          <p:cNvSpPr txBox="1"/>
          <p:nvPr/>
        </p:nvSpPr>
        <p:spPr>
          <a:xfrm>
            <a:off x="699713" y="1574310"/>
            <a:ext cx="8128198" cy="5587940"/>
          </a:xfrm>
          <a:prstGeom prst="rect">
            <a:avLst/>
          </a:prstGeom>
          <a:noFill/>
        </p:spPr>
        <p:txBody>
          <a:bodyPr wrap="square">
            <a:spAutoFit/>
          </a:bodyPr>
          <a:lstStyle/>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MEET THE TEAM</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Coaches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Board of Directors</a:t>
            </a:r>
          </a:p>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CLUB OPERATIONS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Policies and Procedures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Skate Canada Membership &amp; Fees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Volunteer Opportunities &amp; Resources</a:t>
            </a:r>
          </a:p>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SKATER PROGRESSION</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Long-Term Athlete Development</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Pathways, Assessments &amp; Competitions</a:t>
            </a:r>
          </a:p>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QUESTIONS</a:t>
            </a:r>
          </a:p>
          <a:p>
            <a:pPr lvl="1">
              <a:lnSpc>
                <a:spcPct val="150000"/>
              </a:lnSpc>
              <a:buClr>
                <a:schemeClr val="accent1">
                  <a:lumMod val="75000"/>
                </a:schemeClr>
              </a:buClr>
            </a:pPr>
            <a:endParaRPr lang="en-US" sz="2000" dirty="0">
              <a:latin typeface="Aptos" panose="020B0004020202020204" pitchFamily="34" charset="0"/>
            </a:endParaRPr>
          </a:p>
        </p:txBody>
      </p:sp>
    </p:spTree>
    <p:extLst>
      <p:ext uri="{BB962C8B-B14F-4D97-AF65-F5344CB8AC3E}">
        <p14:creationId xmlns:p14="http://schemas.microsoft.com/office/powerpoint/2010/main" val="1205231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5077BF-8D26-AEDC-B87A-7C4337035964}"/>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864163E-A166-C48B-D37F-F52F975BB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1B9335A-BEBF-DD10-CCCD-E3FC9115F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DB4338A-5004-974A-73BC-76A205F5F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DFEB24C-7D6D-FD28-B1BD-3AC203857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4AA681-63F6-E635-D5DC-3E2A0F861F77}"/>
              </a:ext>
            </a:extLst>
          </p:cNvPr>
          <p:cNvSpPr>
            <a:spLocks noGrp="1"/>
          </p:cNvSpPr>
          <p:nvPr>
            <p:ph type="title"/>
          </p:nvPr>
        </p:nvSpPr>
        <p:spPr>
          <a:xfrm>
            <a:off x="699713" y="248038"/>
            <a:ext cx="9220464" cy="1159200"/>
          </a:xfrm>
        </p:spPr>
        <p:txBody>
          <a:bodyPr vert="horz" lIns="91440" tIns="45720" rIns="91440" bIns="45720" rtlCol="0" anchor="ctr">
            <a:normAutofit/>
          </a:bodyPr>
          <a:lstStyle/>
          <a:p>
            <a:r>
              <a:rPr lang="en-US" sz="4000" b="1" dirty="0">
                <a:solidFill>
                  <a:srgbClr val="FFFFFF"/>
                </a:solidFill>
              </a:rPr>
              <a:t>MEET THE TEAM</a:t>
            </a:r>
          </a:p>
        </p:txBody>
      </p:sp>
      <p:pic>
        <p:nvPicPr>
          <p:cNvPr id="4" name="Picture 3" descr="Person on busy street">
            <a:extLst>
              <a:ext uri="{FF2B5EF4-FFF2-40B4-BE49-F238E27FC236}">
                <a16:creationId xmlns:a16="http://schemas.microsoft.com/office/drawing/2014/main" id="{CB8A4369-3ED6-5C7A-C35D-09C6A5BE57DA}"/>
              </a:ext>
            </a:extLst>
          </p:cNvPr>
          <p:cNvPicPr>
            <a:picLocks noChangeAspect="1"/>
          </p:cNvPicPr>
          <p:nvPr/>
        </p:nvPicPr>
        <p:blipFill>
          <a:blip r:embed="rId3">
            <a:extLst>
              <a:ext uri="{28A0092B-C50C-407E-A947-70E740481C1C}">
                <a14:useLocalDpi xmlns:a14="http://schemas.microsoft.com/office/drawing/2010/main" val="0"/>
              </a:ext>
            </a:extLst>
          </a:blip>
          <a:srcRect l="25814" t="9251" r="27036" b="20119"/>
          <a:stretch>
            <a:fillRect/>
          </a:stretch>
        </p:blipFill>
        <p:spPr>
          <a:xfrm>
            <a:off x="699713" y="2125515"/>
            <a:ext cx="1940119" cy="1940118"/>
          </a:xfrm>
          <a:prstGeom prst="rect">
            <a:avLst/>
          </a:prstGeom>
        </p:spPr>
      </p:pic>
      <p:pic>
        <p:nvPicPr>
          <p:cNvPr id="6" name="Picture 5" descr="Middle aged man wearing glasses">
            <a:extLst>
              <a:ext uri="{FF2B5EF4-FFF2-40B4-BE49-F238E27FC236}">
                <a16:creationId xmlns:a16="http://schemas.microsoft.com/office/drawing/2014/main" id="{2F4A9302-6290-1B8A-ECAA-81963CCFA9D6}"/>
              </a:ext>
            </a:extLst>
          </p:cNvPr>
          <p:cNvPicPr>
            <a:picLocks noChangeAspect="1"/>
          </p:cNvPicPr>
          <p:nvPr/>
        </p:nvPicPr>
        <p:blipFill>
          <a:blip r:embed="rId4">
            <a:extLst>
              <a:ext uri="{28A0092B-C50C-407E-A947-70E740481C1C}">
                <a14:useLocalDpi xmlns:a14="http://schemas.microsoft.com/office/drawing/2010/main" val="0"/>
              </a:ext>
            </a:extLst>
          </a:blip>
          <a:srcRect l="21503" t="563" r="14492" b="3430"/>
          <a:stretch>
            <a:fillRect/>
          </a:stretch>
        </p:blipFill>
        <p:spPr>
          <a:xfrm>
            <a:off x="2920820" y="2110054"/>
            <a:ext cx="1940119" cy="1940118"/>
          </a:xfrm>
          <a:prstGeom prst="rect">
            <a:avLst/>
          </a:prstGeom>
        </p:spPr>
      </p:pic>
      <p:pic>
        <p:nvPicPr>
          <p:cNvPr id="8" name="Picture 7" descr="Smiling woman">
            <a:extLst>
              <a:ext uri="{FF2B5EF4-FFF2-40B4-BE49-F238E27FC236}">
                <a16:creationId xmlns:a16="http://schemas.microsoft.com/office/drawing/2014/main" id="{ABEC2610-EE1B-3BC2-3B9B-FD5B766E60FA}"/>
              </a:ext>
            </a:extLst>
          </p:cNvPr>
          <p:cNvPicPr>
            <a:picLocks noChangeAspect="1"/>
          </p:cNvPicPr>
          <p:nvPr/>
        </p:nvPicPr>
        <p:blipFill>
          <a:blip r:embed="rId5">
            <a:extLst>
              <a:ext uri="{28A0092B-C50C-407E-A947-70E740481C1C}">
                <a14:useLocalDpi xmlns:a14="http://schemas.microsoft.com/office/drawing/2010/main" val="0"/>
              </a:ext>
            </a:extLst>
          </a:blip>
          <a:srcRect r="33333"/>
          <a:stretch>
            <a:fillRect/>
          </a:stretch>
        </p:blipFill>
        <p:spPr>
          <a:xfrm>
            <a:off x="5104007" y="2125515"/>
            <a:ext cx="1940119" cy="1940118"/>
          </a:xfrm>
          <a:prstGeom prst="rect">
            <a:avLst/>
          </a:prstGeom>
        </p:spPr>
      </p:pic>
      <p:pic>
        <p:nvPicPr>
          <p:cNvPr id="11" name="Picture 10" descr="Man at a park">
            <a:extLst>
              <a:ext uri="{FF2B5EF4-FFF2-40B4-BE49-F238E27FC236}">
                <a16:creationId xmlns:a16="http://schemas.microsoft.com/office/drawing/2014/main" id="{C8CE8054-1F52-9079-5F2C-3E26195E08C5}"/>
              </a:ext>
            </a:extLst>
          </p:cNvPr>
          <p:cNvPicPr>
            <a:picLocks noChangeAspect="1"/>
          </p:cNvPicPr>
          <p:nvPr/>
        </p:nvPicPr>
        <p:blipFill>
          <a:blip r:embed="rId6">
            <a:extLst>
              <a:ext uri="{28A0092B-C50C-407E-A947-70E740481C1C}">
                <a14:useLocalDpi xmlns:a14="http://schemas.microsoft.com/office/drawing/2010/main" val="0"/>
              </a:ext>
            </a:extLst>
          </a:blip>
          <a:srcRect l="17650" r="15147"/>
          <a:stretch>
            <a:fillRect/>
          </a:stretch>
        </p:blipFill>
        <p:spPr>
          <a:xfrm>
            <a:off x="7358152" y="2118300"/>
            <a:ext cx="1940119" cy="1924657"/>
          </a:xfrm>
          <a:prstGeom prst="rect">
            <a:avLst/>
          </a:prstGeom>
        </p:spPr>
      </p:pic>
      <p:pic>
        <p:nvPicPr>
          <p:cNvPr id="13" name="Picture 12" descr="Blonde wearing glasses">
            <a:extLst>
              <a:ext uri="{FF2B5EF4-FFF2-40B4-BE49-F238E27FC236}">
                <a16:creationId xmlns:a16="http://schemas.microsoft.com/office/drawing/2014/main" id="{D9E0F9C6-330C-7129-760D-4F125647EB9B}"/>
              </a:ext>
            </a:extLst>
          </p:cNvPr>
          <p:cNvPicPr>
            <a:picLocks noChangeAspect="1"/>
          </p:cNvPicPr>
          <p:nvPr/>
        </p:nvPicPr>
        <p:blipFill>
          <a:blip r:embed="rId7">
            <a:extLst>
              <a:ext uri="{28A0092B-C50C-407E-A947-70E740481C1C}">
                <a14:useLocalDpi xmlns:a14="http://schemas.microsoft.com/office/drawing/2010/main" val="0"/>
              </a:ext>
            </a:extLst>
          </a:blip>
          <a:srcRect l="20623" r="12359"/>
          <a:stretch>
            <a:fillRect/>
          </a:stretch>
        </p:blipFill>
        <p:spPr>
          <a:xfrm>
            <a:off x="9560054" y="2118300"/>
            <a:ext cx="1940119" cy="1931872"/>
          </a:xfrm>
          <a:prstGeom prst="rect">
            <a:avLst/>
          </a:prstGeom>
        </p:spPr>
      </p:pic>
      <p:pic>
        <p:nvPicPr>
          <p:cNvPr id="17" name="Picture 16" descr="Person on busy street">
            <a:extLst>
              <a:ext uri="{FF2B5EF4-FFF2-40B4-BE49-F238E27FC236}">
                <a16:creationId xmlns:a16="http://schemas.microsoft.com/office/drawing/2014/main" id="{E022959B-A585-8811-D46B-67BA26FDCA38}"/>
              </a:ext>
            </a:extLst>
          </p:cNvPr>
          <p:cNvPicPr>
            <a:picLocks noChangeAspect="1"/>
          </p:cNvPicPr>
          <p:nvPr/>
        </p:nvPicPr>
        <p:blipFill>
          <a:blip r:embed="rId3">
            <a:extLst>
              <a:ext uri="{28A0092B-C50C-407E-A947-70E740481C1C}">
                <a14:useLocalDpi xmlns:a14="http://schemas.microsoft.com/office/drawing/2010/main" val="0"/>
              </a:ext>
            </a:extLst>
          </a:blip>
          <a:srcRect l="25814" t="9251" r="27036" b="20119"/>
          <a:stretch>
            <a:fillRect/>
          </a:stretch>
        </p:blipFill>
        <p:spPr>
          <a:xfrm>
            <a:off x="699713" y="4335315"/>
            <a:ext cx="1940119" cy="1940118"/>
          </a:xfrm>
          <a:prstGeom prst="rect">
            <a:avLst/>
          </a:prstGeom>
        </p:spPr>
      </p:pic>
      <p:pic>
        <p:nvPicPr>
          <p:cNvPr id="21" name="Picture 20" descr="Middle aged man wearing glasses">
            <a:extLst>
              <a:ext uri="{FF2B5EF4-FFF2-40B4-BE49-F238E27FC236}">
                <a16:creationId xmlns:a16="http://schemas.microsoft.com/office/drawing/2014/main" id="{B335192E-7038-2C82-1F10-B010F7872F0A}"/>
              </a:ext>
            </a:extLst>
          </p:cNvPr>
          <p:cNvPicPr>
            <a:picLocks noChangeAspect="1"/>
          </p:cNvPicPr>
          <p:nvPr/>
        </p:nvPicPr>
        <p:blipFill>
          <a:blip r:embed="rId4">
            <a:extLst>
              <a:ext uri="{28A0092B-C50C-407E-A947-70E740481C1C}">
                <a14:useLocalDpi xmlns:a14="http://schemas.microsoft.com/office/drawing/2010/main" val="0"/>
              </a:ext>
            </a:extLst>
          </a:blip>
          <a:srcRect l="21503" t="563" r="14492" b="3430"/>
          <a:stretch>
            <a:fillRect/>
          </a:stretch>
        </p:blipFill>
        <p:spPr>
          <a:xfrm>
            <a:off x="2920820" y="4319854"/>
            <a:ext cx="1940119" cy="1940118"/>
          </a:xfrm>
          <a:prstGeom prst="rect">
            <a:avLst/>
          </a:prstGeom>
        </p:spPr>
      </p:pic>
      <p:pic>
        <p:nvPicPr>
          <p:cNvPr id="23" name="Picture 22" descr="Smiling woman">
            <a:extLst>
              <a:ext uri="{FF2B5EF4-FFF2-40B4-BE49-F238E27FC236}">
                <a16:creationId xmlns:a16="http://schemas.microsoft.com/office/drawing/2014/main" id="{40973DA8-3531-9AC2-21B5-149894D7ACDB}"/>
              </a:ext>
            </a:extLst>
          </p:cNvPr>
          <p:cNvPicPr>
            <a:picLocks noChangeAspect="1"/>
          </p:cNvPicPr>
          <p:nvPr/>
        </p:nvPicPr>
        <p:blipFill>
          <a:blip r:embed="rId5">
            <a:extLst>
              <a:ext uri="{28A0092B-C50C-407E-A947-70E740481C1C}">
                <a14:useLocalDpi xmlns:a14="http://schemas.microsoft.com/office/drawing/2010/main" val="0"/>
              </a:ext>
            </a:extLst>
          </a:blip>
          <a:srcRect r="33333"/>
          <a:stretch>
            <a:fillRect/>
          </a:stretch>
        </p:blipFill>
        <p:spPr>
          <a:xfrm>
            <a:off x="5104007" y="4335315"/>
            <a:ext cx="1940119" cy="1940118"/>
          </a:xfrm>
          <a:prstGeom prst="rect">
            <a:avLst/>
          </a:prstGeom>
        </p:spPr>
      </p:pic>
      <p:pic>
        <p:nvPicPr>
          <p:cNvPr id="25" name="Picture 24" descr="Man at a park">
            <a:extLst>
              <a:ext uri="{FF2B5EF4-FFF2-40B4-BE49-F238E27FC236}">
                <a16:creationId xmlns:a16="http://schemas.microsoft.com/office/drawing/2014/main" id="{6F19CD5C-118F-4BFB-3A65-B579474CD88B}"/>
              </a:ext>
            </a:extLst>
          </p:cNvPr>
          <p:cNvPicPr>
            <a:picLocks noChangeAspect="1"/>
          </p:cNvPicPr>
          <p:nvPr/>
        </p:nvPicPr>
        <p:blipFill>
          <a:blip r:embed="rId6">
            <a:extLst>
              <a:ext uri="{28A0092B-C50C-407E-A947-70E740481C1C}">
                <a14:useLocalDpi xmlns:a14="http://schemas.microsoft.com/office/drawing/2010/main" val="0"/>
              </a:ext>
            </a:extLst>
          </a:blip>
          <a:srcRect l="17650" r="15147"/>
          <a:stretch>
            <a:fillRect/>
          </a:stretch>
        </p:blipFill>
        <p:spPr>
          <a:xfrm>
            <a:off x="7358152" y="4328100"/>
            <a:ext cx="1940119" cy="1924657"/>
          </a:xfrm>
          <a:prstGeom prst="rect">
            <a:avLst/>
          </a:prstGeom>
        </p:spPr>
      </p:pic>
      <p:pic>
        <p:nvPicPr>
          <p:cNvPr id="27" name="Picture 26" descr="Blonde wearing glasses">
            <a:extLst>
              <a:ext uri="{FF2B5EF4-FFF2-40B4-BE49-F238E27FC236}">
                <a16:creationId xmlns:a16="http://schemas.microsoft.com/office/drawing/2014/main" id="{7F024CE6-979A-76D7-9511-74E58CA78349}"/>
              </a:ext>
            </a:extLst>
          </p:cNvPr>
          <p:cNvPicPr>
            <a:picLocks noChangeAspect="1"/>
          </p:cNvPicPr>
          <p:nvPr/>
        </p:nvPicPr>
        <p:blipFill>
          <a:blip r:embed="rId7">
            <a:extLst>
              <a:ext uri="{28A0092B-C50C-407E-A947-70E740481C1C}">
                <a14:useLocalDpi xmlns:a14="http://schemas.microsoft.com/office/drawing/2010/main" val="0"/>
              </a:ext>
            </a:extLst>
          </a:blip>
          <a:srcRect l="20623" r="12359"/>
          <a:stretch>
            <a:fillRect/>
          </a:stretch>
        </p:blipFill>
        <p:spPr>
          <a:xfrm>
            <a:off x="9560054" y="4328100"/>
            <a:ext cx="1940119" cy="1931872"/>
          </a:xfrm>
          <a:prstGeom prst="rect">
            <a:avLst/>
          </a:prstGeom>
        </p:spPr>
      </p:pic>
    </p:spTree>
    <p:extLst>
      <p:ext uri="{BB962C8B-B14F-4D97-AF65-F5344CB8AC3E}">
        <p14:creationId xmlns:p14="http://schemas.microsoft.com/office/powerpoint/2010/main" val="62309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268CD4-D1AA-7290-FA5E-F023E1B338A9}"/>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5FA4388-2CCA-568A-7EAB-5235B4227E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CA7329-BA93-46DA-C585-DA1F65C06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DEBCF27-6442-E556-3F06-2EC64CF59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5C8C1BB-15EE-7082-3C44-EBCFF79AD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2696BB-9E88-803C-6909-72AE2B782E3C}"/>
              </a:ext>
            </a:extLst>
          </p:cNvPr>
          <p:cNvSpPr>
            <a:spLocks noGrp="1"/>
          </p:cNvSpPr>
          <p:nvPr>
            <p:ph type="title"/>
          </p:nvPr>
        </p:nvSpPr>
        <p:spPr>
          <a:xfrm>
            <a:off x="699713" y="248038"/>
            <a:ext cx="9220464" cy="1159200"/>
          </a:xfrm>
        </p:spPr>
        <p:txBody>
          <a:bodyPr vert="horz" lIns="91440" tIns="45720" rIns="91440" bIns="45720" rtlCol="0" anchor="ctr">
            <a:normAutofit/>
          </a:bodyPr>
          <a:lstStyle/>
          <a:p>
            <a:r>
              <a:rPr lang="en-US" sz="4000" b="1" dirty="0">
                <a:solidFill>
                  <a:srgbClr val="FFFFFF"/>
                </a:solidFill>
              </a:rPr>
              <a:t>CLUB OPERATIONS</a:t>
            </a:r>
          </a:p>
        </p:txBody>
      </p:sp>
      <p:sp>
        <p:nvSpPr>
          <p:cNvPr id="4" name="TextBox 3">
            <a:extLst>
              <a:ext uri="{FF2B5EF4-FFF2-40B4-BE49-F238E27FC236}">
                <a16:creationId xmlns:a16="http://schemas.microsoft.com/office/drawing/2014/main" id="{0535666F-BEDB-11D7-DB85-A3C6F7D0A398}"/>
              </a:ext>
            </a:extLst>
          </p:cNvPr>
          <p:cNvSpPr txBox="1"/>
          <p:nvPr/>
        </p:nvSpPr>
        <p:spPr>
          <a:xfrm>
            <a:off x="428625" y="2022112"/>
            <a:ext cx="10513002" cy="3741281"/>
          </a:xfrm>
          <a:prstGeom prst="rect">
            <a:avLst/>
          </a:prstGeom>
          <a:noFill/>
        </p:spPr>
        <p:txBody>
          <a:bodyPr wrap="square">
            <a:spAutoFit/>
          </a:bodyPr>
          <a:lstStyle/>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Policies: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Skate Canada Policies </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Club / Skating School Policies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Skate Canada Membership and Fees</a:t>
            </a:r>
          </a:p>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Volunteer Opportunities</a:t>
            </a:r>
          </a:p>
          <a:p>
            <a:pPr marL="285750" indent="-285750">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Aptos" panose="020B0004020202020204" pitchFamily="34" charset="0"/>
              </a:rPr>
              <a:t>Resources: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Parent Handbook/Club Resources</a:t>
            </a:r>
          </a:p>
          <a:p>
            <a:pPr lvl="1">
              <a:lnSpc>
                <a:spcPct val="150000"/>
              </a:lnSpc>
              <a:buClr>
                <a:schemeClr val="accent1">
                  <a:lumMod val="75000"/>
                </a:schemeClr>
              </a:buClr>
              <a:buFont typeface="Aptos" panose="020B0004020202020204" pitchFamily="34" charset="0"/>
              <a:buChar char="−"/>
            </a:pPr>
            <a:r>
              <a:rPr lang="en-US" sz="2000" dirty="0">
                <a:latin typeface="Aptos" panose="020B0004020202020204" pitchFamily="34" charset="0"/>
              </a:rPr>
              <a:t> Safe Sport</a:t>
            </a:r>
          </a:p>
        </p:txBody>
      </p:sp>
      <p:pic>
        <p:nvPicPr>
          <p:cNvPr id="5" name="Graphic 4" descr="Clipboard outline">
            <a:extLst>
              <a:ext uri="{FF2B5EF4-FFF2-40B4-BE49-F238E27FC236}">
                <a16:creationId xmlns:a16="http://schemas.microsoft.com/office/drawing/2014/main" id="{69C32F1C-AE68-9E9C-4E22-F42F6E9F2D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71029" y="2568057"/>
            <a:ext cx="2915653" cy="2915653"/>
          </a:xfrm>
          <a:prstGeom prst="rect">
            <a:avLst/>
          </a:prstGeom>
        </p:spPr>
      </p:pic>
    </p:spTree>
    <p:extLst>
      <p:ext uri="{BB962C8B-B14F-4D97-AF65-F5344CB8AC3E}">
        <p14:creationId xmlns:p14="http://schemas.microsoft.com/office/powerpoint/2010/main" val="1253638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A6EE1F-01BB-D3FD-BC91-208BA1BF62DE}"/>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BC45911-4461-0E9D-FB77-3818DCD48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EC6AA35-F74A-5BDD-99BB-2A174CAD2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5D2EFE3-8476-A863-51A6-A2E60D161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BCA6FF1-934D-A5F4-0D4D-326BB389A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EE32EE-CD69-CDCF-195C-34288895898A}"/>
              </a:ext>
            </a:extLst>
          </p:cNvPr>
          <p:cNvSpPr>
            <a:spLocks noGrp="1"/>
          </p:cNvSpPr>
          <p:nvPr>
            <p:ph type="title"/>
          </p:nvPr>
        </p:nvSpPr>
        <p:spPr>
          <a:xfrm>
            <a:off x="699713" y="248038"/>
            <a:ext cx="9677664" cy="1159200"/>
          </a:xfrm>
        </p:spPr>
        <p:txBody>
          <a:bodyPr vert="horz" lIns="91440" tIns="45720" rIns="91440" bIns="45720" rtlCol="0" anchor="ctr">
            <a:normAutofit/>
          </a:bodyPr>
          <a:lstStyle/>
          <a:p>
            <a:r>
              <a:rPr lang="en-US" sz="4000" b="1" dirty="0">
                <a:solidFill>
                  <a:srgbClr val="FFFFFF"/>
                </a:solidFill>
              </a:rPr>
              <a:t>Long-Term Development</a:t>
            </a:r>
            <a:endParaRPr lang="en-US" sz="40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309F8B90-BC42-A289-D47C-F4EA3DBC50F7}"/>
              </a:ext>
            </a:extLst>
          </p:cNvPr>
          <p:cNvPicPr>
            <a:picLocks noChangeAspect="1"/>
          </p:cNvPicPr>
          <p:nvPr/>
        </p:nvPicPr>
        <p:blipFill>
          <a:blip r:embed="rId3">
            <a:extLst>
              <a:ext uri="{28A0092B-C50C-407E-A947-70E740481C1C}">
                <a14:useLocalDpi xmlns:a14="http://schemas.microsoft.com/office/drawing/2010/main" val="0"/>
              </a:ext>
            </a:extLst>
          </a:blip>
          <a:srcRect l="13430" t="11556" r="8304" b="11400"/>
          <a:stretch>
            <a:fillRect/>
          </a:stretch>
        </p:blipFill>
        <p:spPr>
          <a:xfrm>
            <a:off x="390143" y="1573735"/>
            <a:ext cx="4148811" cy="5283690"/>
          </a:xfrm>
          <a:prstGeom prst="rect">
            <a:avLst/>
          </a:prstGeom>
        </p:spPr>
      </p:pic>
      <p:pic>
        <p:nvPicPr>
          <p:cNvPr id="6" name="Picture 5">
            <a:extLst>
              <a:ext uri="{FF2B5EF4-FFF2-40B4-BE49-F238E27FC236}">
                <a16:creationId xmlns:a16="http://schemas.microsoft.com/office/drawing/2014/main" id="{ADB2F33C-2EB0-8EEC-8534-7F9A5093F11F}"/>
              </a:ext>
            </a:extLst>
          </p:cNvPr>
          <p:cNvPicPr>
            <a:picLocks noChangeAspect="1"/>
          </p:cNvPicPr>
          <p:nvPr/>
        </p:nvPicPr>
        <p:blipFill>
          <a:blip r:embed="rId4">
            <a:extLst>
              <a:ext uri="{28A0092B-C50C-407E-A947-70E740481C1C}">
                <a14:useLocalDpi xmlns:a14="http://schemas.microsoft.com/office/drawing/2010/main" val="0"/>
              </a:ext>
            </a:extLst>
          </a:blip>
          <a:srcRect t="21157" b="1790"/>
          <a:stretch>
            <a:fillRect/>
          </a:stretch>
        </p:blipFill>
        <p:spPr>
          <a:xfrm>
            <a:off x="5334000" y="1573735"/>
            <a:ext cx="6858000" cy="5284265"/>
          </a:xfrm>
          <a:prstGeom prst="rect">
            <a:avLst/>
          </a:prstGeom>
        </p:spPr>
      </p:pic>
    </p:spTree>
    <p:extLst>
      <p:ext uri="{BB962C8B-B14F-4D97-AF65-F5344CB8AC3E}">
        <p14:creationId xmlns:p14="http://schemas.microsoft.com/office/powerpoint/2010/main" val="1767606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92D15F-FDE7-52F9-1DF9-3CD11FA78640}"/>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8ACC334-F8F3-349E-ABC1-DD6A25761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C46C800-D2DD-A1C2-AD00-CC3BC2BD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DD464A-3E51-2D29-934E-ABE9DE8EB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0D9B46C-AA77-E981-B202-E1044E5F3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C20B44-2090-5E50-2503-35632D62870C}"/>
              </a:ext>
            </a:extLst>
          </p:cNvPr>
          <p:cNvSpPr>
            <a:spLocks noGrp="1"/>
          </p:cNvSpPr>
          <p:nvPr>
            <p:ph type="title"/>
          </p:nvPr>
        </p:nvSpPr>
        <p:spPr>
          <a:xfrm>
            <a:off x="699713" y="248038"/>
            <a:ext cx="9220464" cy="1159200"/>
          </a:xfrm>
        </p:spPr>
        <p:txBody>
          <a:bodyPr vert="horz" lIns="91440" tIns="45720" rIns="91440" bIns="45720" rtlCol="0" anchor="ctr">
            <a:normAutofit/>
          </a:bodyPr>
          <a:lstStyle/>
          <a:p>
            <a:r>
              <a:rPr lang="en-US" sz="4000" b="1" dirty="0">
                <a:solidFill>
                  <a:srgbClr val="FFFFFF"/>
                </a:solidFill>
              </a:rPr>
              <a:t>SKATER PATHWAYS</a:t>
            </a:r>
          </a:p>
        </p:txBody>
      </p:sp>
      <p:pic>
        <p:nvPicPr>
          <p:cNvPr id="5" name="Picture 4">
            <a:extLst>
              <a:ext uri="{FF2B5EF4-FFF2-40B4-BE49-F238E27FC236}">
                <a16:creationId xmlns:a16="http://schemas.microsoft.com/office/drawing/2014/main" id="{B04DDF23-2CEA-8F0C-8C5E-F5E198C716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54091" y="1616605"/>
            <a:ext cx="5241394" cy="5241394"/>
          </a:xfrm>
          <a:prstGeom prst="rect">
            <a:avLst/>
          </a:prstGeom>
        </p:spPr>
      </p:pic>
      <p:pic>
        <p:nvPicPr>
          <p:cNvPr id="10" name="Picture 9">
            <a:extLst>
              <a:ext uri="{FF2B5EF4-FFF2-40B4-BE49-F238E27FC236}">
                <a16:creationId xmlns:a16="http://schemas.microsoft.com/office/drawing/2014/main" id="{336E15E6-6D54-B251-A797-238FF5B3EA01}"/>
              </a:ext>
            </a:extLst>
          </p:cNvPr>
          <p:cNvPicPr>
            <a:picLocks noChangeAspect="1"/>
          </p:cNvPicPr>
          <p:nvPr/>
        </p:nvPicPr>
        <p:blipFill>
          <a:blip r:embed="rId4">
            <a:extLst>
              <a:ext uri="{28A0092B-C50C-407E-A947-70E740481C1C}">
                <a14:useLocalDpi xmlns:a14="http://schemas.microsoft.com/office/drawing/2010/main" val="0"/>
              </a:ext>
            </a:extLst>
          </a:blip>
          <a:srcRect t="9002" r="-193" b="7337"/>
          <a:stretch>
            <a:fillRect/>
          </a:stretch>
        </p:blipFill>
        <p:spPr>
          <a:xfrm>
            <a:off x="-4" y="1574310"/>
            <a:ext cx="6327652" cy="5283690"/>
          </a:xfrm>
          <a:prstGeom prst="rect">
            <a:avLst/>
          </a:prstGeom>
        </p:spPr>
      </p:pic>
    </p:spTree>
    <p:extLst>
      <p:ext uri="{BB962C8B-B14F-4D97-AF65-F5344CB8AC3E}">
        <p14:creationId xmlns:p14="http://schemas.microsoft.com/office/powerpoint/2010/main" val="3113809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CC37B6-4A84-ADC9-C4D4-AE9A22BE3C5C}"/>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E4474D6-3C5E-74F6-64C2-C87317DA1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1193A7-D609-0E44-678A-E3D45900F0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7B36BE7-9FFA-92F1-B7F0-DAEA0B0983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0E0FDED-85E9-C301-9D39-504E6739D3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59AEEC-463C-33F9-C108-3EF6E45F02A3}"/>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kern="1200" dirty="0">
                <a:solidFill>
                  <a:srgbClr val="FFFFFF"/>
                </a:solidFill>
                <a:latin typeface="+mj-lt"/>
                <a:ea typeface="+mj-ea"/>
                <a:cs typeface="+mj-cs"/>
              </a:rPr>
              <a:t>Questions &amp; D</a:t>
            </a:r>
            <a:r>
              <a:rPr lang="en-US" sz="4000" b="1" dirty="0">
                <a:solidFill>
                  <a:srgbClr val="FFFFFF"/>
                </a:solidFill>
              </a:rPr>
              <a:t>iscussion</a:t>
            </a:r>
            <a:endParaRPr lang="en-US" sz="4000" kern="1200" dirty="0">
              <a:solidFill>
                <a:srgbClr val="FFFFFF"/>
              </a:solidFill>
              <a:latin typeface="+mj-lt"/>
              <a:ea typeface="+mj-ea"/>
              <a:cs typeface="+mj-cs"/>
            </a:endParaRPr>
          </a:p>
        </p:txBody>
      </p:sp>
      <p:pic>
        <p:nvPicPr>
          <p:cNvPr id="10" name="Graphic 9" descr="Questions outline">
            <a:extLst>
              <a:ext uri="{FF2B5EF4-FFF2-40B4-BE49-F238E27FC236}">
                <a16:creationId xmlns:a16="http://schemas.microsoft.com/office/drawing/2014/main" id="{3AD5AC81-9759-A7B3-3DEB-7BF9CE934D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56336" y="2042409"/>
            <a:ext cx="3705069" cy="3705069"/>
          </a:xfrm>
          <a:prstGeom prst="rect">
            <a:avLst/>
          </a:prstGeom>
        </p:spPr>
      </p:pic>
      <p:sp>
        <p:nvSpPr>
          <p:cNvPr id="11" name="TextBox 10">
            <a:extLst>
              <a:ext uri="{FF2B5EF4-FFF2-40B4-BE49-F238E27FC236}">
                <a16:creationId xmlns:a16="http://schemas.microsoft.com/office/drawing/2014/main" id="{D87D9A8F-7C09-EA27-D75A-B6FAF3311B96}"/>
              </a:ext>
            </a:extLst>
          </p:cNvPr>
          <p:cNvSpPr txBox="1"/>
          <p:nvPr/>
        </p:nvSpPr>
        <p:spPr>
          <a:xfrm>
            <a:off x="6095998" y="3015250"/>
            <a:ext cx="5926111" cy="1200329"/>
          </a:xfrm>
          <a:prstGeom prst="rect">
            <a:avLst/>
          </a:prstGeom>
          <a:noFill/>
        </p:spPr>
        <p:txBody>
          <a:bodyPr wrap="square" rtlCol="0">
            <a:spAutoFit/>
          </a:bodyPr>
          <a:lstStyle/>
          <a:p>
            <a:r>
              <a:rPr lang="en-US" sz="2400" b="1" dirty="0">
                <a:solidFill>
                  <a:schemeClr val="accent1">
                    <a:lumMod val="75000"/>
                  </a:schemeClr>
                </a:solidFill>
                <a:latin typeface="Aptos" panose="020B0004020202020204" pitchFamily="34" charset="0"/>
              </a:rPr>
              <a:t>[CLUB CONTACT/WEBSITE]</a:t>
            </a:r>
          </a:p>
          <a:p>
            <a:br>
              <a:rPr lang="en-US" sz="2400" b="1" dirty="0">
                <a:solidFill>
                  <a:schemeClr val="accent1">
                    <a:lumMod val="75000"/>
                  </a:schemeClr>
                </a:solidFill>
                <a:latin typeface="Aptos" panose="020B0004020202020204" pitchFamily="34" charset="0"/>
              </a:rPr>
            </a:br>
            <a:endParaRPr lang="en-US" sz="2400" b="1" dirty="0">
              <a:solidFill>
                <a:schemeClr val="accent1">
                  <a:lumMod val="75000"/>
                </a:schemeClr>
              </a:solidFill>
              <a:latin typeface="Aptos" panose="020B0004020202020204" pitchFamily="34" charset="0"/>
            </a:endParaRPr>
          </a:p>
        </p:txBody>
      </p:sp>
    </p:spTree>
    <p:extLst>
      <p:ext uri="{BB962C8B-B14F-4D97-AF65-F5344CB8AC3E}">
        <p14:creationId xmlns:p14="http://schemas.microsoft.com/office/powerpoint/2010/main" val="41347864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af226ab-4d2f-4c8e-adbc-1825e56ef10b">
      <Terms xmlns="http://schemas.microsoft.com/office/infopath/2007/PartnerControls"/>
    </lcf76f155ced4ddcb4097134ff3c332f>
    <TaxCatchAll xmlns="4604812c-8eb1-4c32-8e10-0b8bfe743cf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672B31B59B2614CBCA4DED6A633C391" ma:contentTypeVersion="18" ma:contentTypeDescription="Create a new document." ma:contentTypeScope="" ma:versionID="0c724f0e2973632bceb0f9d179e7dade">
  <xsd:schema xmlns:xsd="http://www.w3.org/2001/XMLSchema" xmlns:xs="http://www.w3.org/2001/XMLSchema" xmlns:p="http://schemas.microsoft.com/office/2006/metadata/properties" xmlns:ns2="4604812c-8eb1-4c32-8e10-0b8bfe743cf5" xmlns:ns3="baf226ab-4d2f-4c8e-adbc-1825e56ef10b" targetNamespace="http://schemas.microsoft.com/office/2006/metadata/properties" ma:root="true" ma:fieldsID="43ce5bc6444383ac19acedc85616739f" ns2:_="" ns3:_="">
    <xsd:import namespace="4604812c-8eb1-4c32-8e10-0b8bfe743cf5"/>
    <xsd:import namespace="baf226ab-4d2f-4c8e-adbc-1825e56ef10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4812c-8eb1-4c32-8e10-0b8bfe743cf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652b6b9-0a23-4412-8e40-ef72dc0c5955}" ma:internalName="TaxCatchAll" ma:showField="CatchAllData" ma:web="4604812c-8eb1-4c32-8e10-0b8bfe743cf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f226ab-4d2f-4c8e-adbc-1825e56ef10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4fcd4a-5244-4f18-9c9e-95fa6f101c9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3C366-AE4B-437F-B802-BB95E8EA5418}">
  <ds:schemaRefs>
    <ds:schemaRef ds:uri="http://schemas.microsoft.com/office/2006/metadata/properties"/>
    <ds:schemaRef ds:uri="http://schemas.microsoft.com/office/infopath/2007/PartnerControls"/>
    <ds:schemaRef ds:uri="baf226ab-4d2f-4c8e-adbc-1825e56ef10b"/>
    <ds:schemaRef ds:uri="4604812c-8eb1-4c32-8e10-0b8bfe743cf5"/>
  </ds:schemaRefs>
</ds:datastoreItem>
</file>

<file path=customXml/itemProps2.xml><?xml version="1.0" encoding="utf-8"?>
<ds:datastoreItem xmlns:ds="http://schemas.openxmlformats.org/officeDocument/2006/customXml" ds:itemID="{317186B5-56E9-4FA5-AC03-422C5A48C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04812c-8eb1-4c32-8e10-0b8bfe743cf5"/>
    <ds:schemaRef ds:uri="baf226ab-4d2f-4c8e-adbc-1825e56ef1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D9415E-F35B-4C53-BE56-FBF9621C62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16378</TotalTime>
  <Words>1857</Words>
  <Application>Microsoft Office PowerPoint</Application>
  <PresentationFormat>Widescreen</PresentationFormat>
  <Paragraphs>159</Paragraphs>
  <Slides>7</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Aptos</vt:lpstr>
      <vt:lpstr>Arial</vt:lpstr>
      <vt:lpstr>Calibri</vt:lpstr>
      <vt:lpstr>Calibri Light</vt:lpstr>
      <vt:lpstr>Wingdings</vt:lpstr>
      <vt:lpstr>Office Theme</vt:lpstr>
      <vt:lpstr>Custom Design</vt:lpstr>
      <vt:lpstr>PowerPoint Presentation</vt:lpstr>
      <vt:lpstr>AGENDA</vt:lpstr>
      <vt:lpstr>MEET THE TEAM</vt:lpstr>
      <vt:lpstr>CLUB OPERATIONS</vt:lpstr>
      <vt:lpstr>Long-Term Development</vt:lpstr>
      <vt:lpstr>SKATER PATHWAYS</vt:lpstr>
      <vt:lpstr>Questions &amp;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Hardy</dc:creator>
  <cp:lastModifiedBy>Donella Swan</cp:lastModifiedBy>
  <cp:revision>48</cp:revision>
  <cp:lastPrinted>2025-07-09T00:39:00Z</cp:lastPrinted>
  <dcterms:created xsi:type="dcterms:W3CDTF">2019-04-23T16:34:06Z</dcterms:created>
  <dcterms:modified xsi:type="dcterms:W3CDTF">2026-09-10T19:59:09Z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0x010100C672B31B59B2614CBCA4DED6A633C391</vt:lpwstr>
  </property>
</Properties>
</file>